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0" r:id="rId2"/>
    <p:sldId id="452" r:id="rId3"/>
    <p:sldId id="453" r:id="rId4"/>
    <p:sldId id="546" r:id="rId5"/>
    <p:sldId id="547" r:id="rId6"/>
    <p:sldId id="288" r:id="rId7"/>
    <p:sldId id="556" r:id="rId8"/>
    <p:sldId id="548" r:id="rId9"/>
    <p:sldId id="291" r:id="rId10"/>
    <p:sldId id="549" r:id="rId11"/>
    <p:sldId id="558" r:id="rId12"/>
    <p:sldId id="563" r:id="rId13"/>
    <p:sldId id="296" r:id="rId14"/>
    <p:sldId id="550" r:id="rId15"/>
    <p:sldId id="297" r:id="rId16"/>
    <p:sldId id="552" r:id="rId17"/>
    <p:sldId id="553" r:id="rId18"/>
    <p:sldId id="555" r:id="rId19"/>
    <p:sldId id="55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5C2B"/>
    <a:srgbClr val="92D050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64" y="1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F43CEF-ABEB-A615-7FCD-74585B38A0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40772" y="0"/>
            <a:ext cx="12600952" cy="685559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4939CA0-F667-F1F8-DA9D-D0B4DAAA43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93EF06E-8861-9FB1-E441-6A6019AD43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95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6516C21A-EB62-4165-AD39-2D194307518C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2F5C0-DB01-444A-B211-D9721A3A4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87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6516C21A-EB62-4165-AD39-2D194307518C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2F5C0-DB01-444A-B211-D9721A3A4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49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025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6516C21A-EB62-4165-AD39-2D194307518C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2F5C0-DB01-444A-B211-D9721A3A43F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80534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6516C21A-EB62-4165-AD39-2D194307518C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2F5C0-DB01-444A-B211-D9721A3A4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480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6516C21A-EB62-4165-AD39-2D194307518C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2F5C0-DB01-444A-B211-D9721A3A4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760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6516C21A-EB62-4165-AD39-2D194307518C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2F5C0-DB01-444A-B211-D9721A3A4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234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6516C21A-EB62-4165-AD39-2D194307518C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2F5C0-DB01-444A-B211-D9721A3A4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444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6516C21A-EB62-4165-AD39-2D194307518C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2F5C0-DB01-444A-B211-D9721A3A4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32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6516C21A-EB62-4165-AD39-2D194307518C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2F5C0-DB01-444A-B211-D9721A3A4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68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1C22F5C0-DB01-444A-B211-D9721A3A43F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13CDE2-F170-1063-A94C-7B7AAE492B75}"/>
              </a:ext>
            </a:extLst>
          </p:cNvPr>
          <p:cNvSpPr/>
          <p:nvPr userDrawn="1"/>
        </p:nvSpPr>
        <p:spPr>
          <a:xfrm>
            <a:off x="10004212" y="5195147"/>
            <a:ext cx="2192359" cy="1662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Qr code&#10;&#10;Description automatically generated">
            <a:extLst>
              <a:ext uri="{FF2B5EF4-FFF2-40B4-BE49-F238E27FC236}">
                <a16:creationId xmlns:a16="http://schemas.microsoft.com/office/drawing/2014/main" id="{8AC24F84-3F57-52E3-FE1A-AECFDD0D6D2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93205"/>
            <a:ext cx="1064795" cy="1064795"/>
          </a:xfrm>
          <a:prstGeom prst="rect">
            <a:avLst/>
          </a:prstGeom>
        </p:spPr>
      </p:pic>
      <p:pic>
        <p:nvPicPr>
          <p:cNvPr id="12" name="Picture 11" descr="A picture containing qr code&#10;&#10;Description automatically generated">
            <a:extLst>
              <a:ext uri="{FF2B5EF4-FFF2-40B4-BE49-F238E27FC236}">
                <a16:creationId xmlns:a16="http://schemas.microsoft.com/office/drawing/2014/main" id="{8A15DDE3-5BEA-371A-3A17-CA79AB48945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205" y="5803961"/>
            <a:ext cx="1064795" cy="1054039"/>
          </a:xfrm>
          <a:prstGeom prst="rect">
            <a:avLst/>
          </a:prstGeom>
        </p:spPr>
      </p:pic>
      <p:pic>
        <p:nvPicPr>
          <p:cNvPr id="14" name="Picture 13" descr="Qr code&#10;&#10;Description automatically generated">
            <a:extLst>
              <a:ext uri="{FF2B5EF4-FFF2-40B4-BE49-F238E27FC236}">
                <a16:creationId xmlns:a16="http://schemas.microsoft.com/office/drawing/2014/main" id="{8C3CB190-7A08-C7AB-F7F5-799333657F4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4795" cy="1064795"/>
          </a:xfrm>
          <a:prstGeom prst="rect">
            <a:avLst/>
          </a:prstGeom>
        </p:spPr>
      </p:pic>
      <p:pic>
        <p:nvPicPr>
          <p:cNvPr id="16" name="Picture 15" descr="Qr code&#10;&#10;Description automatically generated with low confidence">
            <a:extLst>
              <a:ext uri="{FF2B5EF4-FFF2-40B4-BE49-F238E27FC236}">
                <a16:creationId xmlns:a16="http://schemas.microsoft.com/office/drawing/2014/main" id="{6EEBC10C-2566-C00F-42A2-B44DA665915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205" y="0"/>
            <a:ext cx="1064795" cy="106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057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13" Type="http://schemas.openxmlformats.org/officeDocument/2006/relationships/image" Target="../media/image33.png"/><Relationship Id="rId7" Type="http://schemas.openxmlformats.org/officeDocument/2006/relationships/image" Target="../media/image1710.png"/><Relationship Id="rId12" Type="http://schemas.openxmlformats.org/officeDocument/2006/relationships/image" Target="../media/image3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3112.png"/><Relationship Id="rId5" Type="http://schemas.openxmlformats.org/officeDocument/2006/relationships/image" Target="../media/image260.png"/><Relationship Id="rId15" Type="http://schemas.openxmlformats.org/officeDocument/2006/relationships/image" Target="../media/image27.png"/><Relationship Id="rId4" Type="http://schemas.openxmlformats.org/officeDocument/2006/relationships/image" Target="../media/image250.png"/><Relationship Id="rId9" Type="http://schemas.openxmlformats.org/officeDocument/2006/relationships/image" Target="../media/image14.png"/><Relationship Id="rId1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9.png"/><Relationship Id="rId7" Type="http://schemas.microsoft.com/office/2017/06/relationships/model3d" Target="../media/model3d1.glb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44.png"/><Relationship Id="rId3" Type="http://schemas.openxmlformats.org/officeDocument/2006/relationships/image" Target="../media/image36.png"/><Relationship Id="rId7" Type="http://schemas.microsoft.com/office/2017/06/relationships/model3d" Target="../media/model3d1.glb"/><Relationship Id="rId12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2.png"/><Relationship Id="rId5" Type="http://schemas.openxmlformats.org/officeDocument/2006/relationships/image" Target="../media/image38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7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image" Target="../media/image460.png"/><Relationship Id="rId18" Type="http://schemas.openxmlformats.org/officeDocument/2006/relationships/image" Target="../media/image280.png"/><Relationship Id="rId3" Type="http://schemas.openxmlformats.org/officeDocument/2006/relationships/image" Target="../media/image370.png"/><Relationship Id="rId7" Type="http://schemas.openxmlformats.org/officeDocument/2006/relationships/image" Target="../media/image400.png"/><Relationship Id="rId12" Type="http://schemas.openxmlformats.org/officeDocument/2006/relationships/image" Target="../media/image450.png"/><Relationship Id="rId17" Type="http://schemas.openxmlformats.org/officeDocument/2006/relationships/image" Target="../media/image290.png"/><Relationship Id="rId2" Type="http://schemas.openxmlformats.org/officeDocument/2006/relationships/image" Target="../media/image120.png"/><Relationship Id="rId16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440.png"/><Relationship Id="rId5" Type="http://schemas.openxmlformats.org/officeDocument/2006/relationships/image" Target="../media/image48.png"/><Relationship Id="rId15" Type="http://schemas.openxmlformats.org/officeDocument/2006/relationships/image" Target="../media/image160.png"/><Relationship Id="rId10" Type="http://schemas.openxmlformats.org/officeDocument/2006/relationships/image" Target="../media/image430.png"/><Relationship Id="rId4" Type="http://schemas.microsoft.com/office/2017/06/relationships/model3d" Target="../media/model3d1.glb"/><Relationship Id="rId9" Type="http://schemas.openxmlformats.org/officeDocument/2006/relationships/image" Target="../media/image420.png"/><Relationship Id="rId14" Type="http://schemas.openxmlformats.org/officeDocument/2006/relationships/image" Target="../media/image15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0.png"/><Relationship Id="rId3" Type="http://schemas.microsoft.com/office/2017/06/relationships/model3d" Target="../media/model3d1.glb"/><Relationship Id="rId7" Type="http://schemas.openxmlformats.org/officeDocument/2006/relationships/image" Target="../media/image141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0.png"/><Relationship Id="rId5" Type="http://schemas.openxmlformats.org/officeDocument/2006/relationships/image" Target="../media/image122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5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360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5.png"/><Relationship Id="rId7" Type="http://schemas.openxmlformats.org/officeDocument/2006/relationships/image" Target="../media/image47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29278394@N00/213988383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10.png"/><Relationship Id="rId7" Type="http://schemas.openxmlformats.org/officeDocument/2006/relationships/image" Target="../media/image21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18.png"/><Relationship Id="rId9" Type="http://schemas.microsoft.com/office/2017/06/relationships/model3d" Target="../media/model3d1.glb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12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microsoft.com/office/2017/06/relationships/model3d" Target="../media/model3d1.glb"/><Relationship Id="rId5" Type="http://schemas.openxmlformats.org/officeDocument/2006/relationships/image" Target="../media/image20.png"/><Relationship Id="rId10" Type="http://schemas.openxmlformats.org/officeDocument/2006/relationships/image" Target="../media/image27.png"/><Relationship Id="rId4" Type="http://schemas.openxmlformats.org/officeDocument/2006/relationships/image" Target="../media/image17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pPr algn="ctr"/>
            <a:r>
              <a:rPr lang="uk-UA" dirty="0"/>
              <a:t>Перспективна Проєкція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274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6EC5F-0FCB-C681-DEA7-87FE4BF49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Перспективна Проєкція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0FAFB-8C9C-D890-E76E-C9B5B9CA22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1"/>
                <a:ext cx="4167923" cy="1971304"/>
              </a:xfrm>
            </p:spPr>
            <p:txBody>
              <a:bodyPr/>
              <a:lstStyle/>
              <a:p>
                <a:r>
                  <a:rPr lang="uk-UA" dirty="0"/>
                  <a:t>Щоби знайти координати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dirty="0"/>
                  <a:t>, </a:t>
                </a:r>
                <a:r>
                  <a:rPr lang="uk-UA" dirty="0"/>
                  <a:t>ми мусимо зауважити що наш великий трикутник є схожий до малого</a:t>
                </a:r>
              </a:p>
              <a:p>
                <a:r>
                  <a:rPr lang="uk-UA" dirty="0"/>
                  <a:t>Тобто їхні співвідношення є однакові!</a:t>
                </a:r>
              </a:p>
              <a:p>
                <a:endParaRPr lang="en-US" dirty="0"/>
              </a:p>
              <a:p>
                <a:endParaRPr lang="uk-U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0FAFB-8C9C-D890-E76E-C9B5B9CA22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1"/>
                <a:ext cx="4167923" cy="1971304"/>
              </a:xfrm>
              <a:blipFill>
                <a:blip r:embed="rId2"/>
                <a:stretch>
                  <a:fillRect l="-292" t="-2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C1F05E3A-6919-BB5B-179D-717374D18CFE}"/>
              </a:ext>
            </a:extLst>
          </p:cNvPr>
          <p:cNvSpPr/>
          <p:nvPr/>
        </p:nvSpPr>
        <p:spPr>
          <a:xfrm>
            <a:off x="6724206" y="3182557"/>
            <a:ext cx="1925338" cy="1033182"/>
          </a:xfrm>
          <a:prstGeom prst="triangle">
            <a:avLst>
              <a:gd name="adj" fmla="val 100000"/>
            </a:avLst>
          </a:prstGeom>
          <a:solidFill>
            <a:schemeClr val="bg1">
              <a:lumMod val="8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53FE71-CF0D-5C09-8991-FA805CA1CB1F}"/>
              </a:ext>
            </a:extLst>
          </p:cNvPr>
          <p:cNvSpPr/>
          <p:nvPr/>
        </p:nvSpPr>
        <p:spPr>
          <a:xfrm>
            <a:off x="8542666" y="4096986"/>
            <a:ext cx="106878" cy="11875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FA28609-A951-9F27-741A-7088D59E38C7}"/>
                  </a:ext>
                </a:extLst>
              </p:cNvPr>
              <p:cNvSpPr txBox="1"/>
              <p:nvPr/>
            </p:nvSpPr>
            <p:spPr>
              <a:xfrm>
                <a:off x="8707354" y="3584412"/>
                <a:ext cx="282770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FA28609-A951-9F27-741A-7088D59E3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354" y="3584412"/>
                <a:ext cx="282770" cy="298928"/>
              </a:xfrm>
              <a:prstGeom prst="rect">
                <a:avLst/>
              </a:prstGeom>
              <a:blipFill>
                <a:blip r:embed="rId4"/>
                <a:stretch>
                  <a:fillRect l="-17021" r="-6383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6DE30F4-A4EE-767B-7FCE-8F54CE4A4127}"/>
                  </a:ext>
                </a:extLst>
              </p:cNvPr>
              <p:cNvSpPr txBox="1"/>
              <p:nvPr/>
            </p:nvSpPr>
            <p:spPr>
              <a:xfrm>
                <a:off x="8683780" y="2837988"/>
                <a:ext cx="2660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6DE30F4-A4EE-767B-7FCE-8F54CE4A4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3780" y="2837988"/>
                <a:ext cx="266098" cy="276999"/>
              </a:xfrm>
              <a:prstGeom prst="rect">
                <a:avLst/>
              </a:prstGeom>
              <a:blipFill>
                <a:blip r:embed="rId5"/>
                <a:stretch>
                  <a:fillRect l="-20930" r="-2558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40F6EE5-D0FD-A5F0-FE08-738E0778B25A}"/>
              </a:ext>
            </a:extLst>
          </p:cNvPr>
          <p:cNvCxnSpPr/>
          <p:nvPr/>
        </p:nvCxnSpPr>
        <p:spPr>
          <a:xfrm>
            <a:off x="8649544" y="2837988"/>
            <a:ext cx="0" cy="18052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2B0D7DA1-4D00-6752-7837-DDEC0292CA51}"/>
              </a:ext>
            </a:extLst>
          </p:cNvPr>
          <p:cNvSpPr/>
          <p:nvPr/>
        </p:nvSpPr>
        <p:spPr>
          <a:xfrm>
            <a:off x="10227426" y="4096986"/>
            <a:ext cx="106878" cy="118752"/>
          </a:xfrm>
          <a:prstGeom prst="rect">
            <a:avLst/>
          </a:prstGeom>
          <a:noFill/>
          <a:ln w="28575">
            <a:solidFill>
              <a:srgbClr val="505053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ED3CEBA-E130-5610-8DB6-AE38D6BEFB75}"/>
                  </a:ext>
                </a:extLst>
              </p:cNvPr>
              <p:cNvSpPr txBox="1"/>
              <p:nvPr/>
            </p:nvSpPr>
            <p:spPr>
              <a:xfrm>
                <a:off x="10426338" y="2014937"/>
                <a:ext cx="2124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ED3CEBA-E130-5610-8DB6-AE38D6BEF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6338" y="2014937"/>
                <a:ext cx="212430" cy="276999"/>
              </a:xfrm>
              <a:prstGeom prst="rect">
                <a:avLst/>
              </a:prstGeom>
              <a:blipFill>
                <a:blip r:embed="rId6"/>
                <a:stretch>
                  <a:fillRect l="-22857" r="-2285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8B8E203-8C4A-95BC-791E-7D163BB2DF4A}"/>
                  </a:ext>
                </a:extLst>
              </p:cNvPr>
              <p:cNvSpPr txBox="1"/>
              <p:nvPr/>
            </p:nvSpPr>
            <p:spPr>
              <a:xfrm>
                <a:off x="10426338" y="3182556"/>
                <a:ext cx="282770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8B8E203-8C4A-95BC-791E-7D163BB2D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6338" y="3182556"/>
                <a:ext cx="282770" cy="298928"/>
              </a:xfrm>
              <a:prstGeom prst="rect">
                <a:avLst/>
              </a:prstGeom>
              <a:blipFill>
                <a:blip r:embed="rId7"/>
                <a:stretch>
                  <a:fillRect l="-17021" r="-6383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2" name="3D Model 51" descr="Camera">
                <a:extLst>
                  <a:ext uri="{FF2B5EF4-FFF2-40B4-BE49-F238E27FC236}">
                    <a16:creationId xmlns:a16="http://schemas.microsoft.com/office/drawing/2014/main" id="{35BE36E6-8382-D447-19ED-9DDC74C9665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961662" y="3861411"/>
              <a:ext cx="976300" cy="60241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976300" cy="602418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348234" ay="3936010" az="-31732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0613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2" name="3D Model 51" descr="Camera">
                <a:extLst>
                  <a:ext uri="{FF2B5EF4-FFF2-40B4-BE49-F238E27FC236}">
                    <a16:creationId xmlns:a16="http://schemas.microsoft.com/office/drawing/2014/main" id="{35BE36E6-8382-D447-19ED-9DDC74C966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61662" y="3861411"/>
                <a:ext cx="976300" cy="602418"/>
              </a:xfrm>
              <a:prstGeom prst="rect">
                <a:avLst/>
              </a:prstGeom>
            </p:spPr>
          </p:pic>
        </mc:Fallback>
      </mc:AlternateContent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06053A43-1D42-AC81-E217-D79135A7B140}"/>
              </a:ext>
            </a:extLst>
          </p:cNvPr>
          <p:cNvSpPr/>
          <p:nvPr/>
        </p:nvSpPr>
        <p:spPr>
          <a:xfrm>
            <a:off x="6724206" y="2291936"/>
            <a:ext cx="3610098" cy="1923803"/>
          </a:xfrm>
          <a:prstGeom prst="triangle">
            <a:avLst>
              <a:gd name="adj" fmla="val 100000"/>
            </a:avLst>
          </a:prstGeom>
          <a:noFill/>
          <a:ln w="28575">
            <a:solidFill>
              <a:srgbClr val="505053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B53F940-7EBD-226C-B74B-E9E62F620859}"/>
              </a:ext>
            </a:extLst>
          </p:cNvPr>
          <p:cNvSpPr/>
          <p:nvPr/>
        </p:nvSpPr>
        <p:spPr>
          <a:xfrm>
            <a:off x="8583343" y="3091291"/>
            <a:ext cx="158833" cy="17227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60726C5-D4D6-40EF-D57F-501889729A2A}"/>
              </a:ext>
            </a:extLst>
          </p:cNvPr>
          <p:cNvCxnSpPr>
            <a:cxnSpLocks/>
          </p:cNvCxnSpPr>
          <p:nvPr/>
        </p:nvCxnSpPr>
        <p:spPr>
          <a:xfrm flipH="1">
            <a:off x="8742176" y="2298895"/>
            <a:ext cx="1565357" cy="843635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57D1430A-89B0-83B3-CF9F-BE0A25C6BD25}"/>
              </a:ext>
            </a:extLst>
          </p:cNvPr>
          <p:cNvSpPr/>
          <p:nvPr/>
        </p:nvSpPr>
        <p:spPr>
          <a:xfrm>
            <a:off x="10254887" y="2205800"/>
            <a:ext cx="158833" cy="17227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3A3B524-CE08-07FA-9177-3EA704761236}"/>
                  </a:ext>
                </a:extLst>
              </p:cNvPr>
              <p:cNvSpPr txBox="1"/>
              <p:nvPr/>
            </p:nvSpPr>
            <p:spPr>
              <a:xfrm>
                <a:off x="1521981" y="4096986"/>
                <a:ext cx="802784" cy="5893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3A3B524-CE08-07FA-9177-3EA704761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981" y="4096986"/>
                <a:ext cx="802784" cy="58932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7B9DED-BA76-BB5E-9F11-F8046DC186DE}"/>
                  </a:ext>
                </a:extLst>
              </p:cNvPr>
              <p:cNvSpPr txBox="1"/>
              <p:nvPr/>
            </p:nvSpPr>
            <p:spPr>
              <a:xfrm>
                <a:off x="1513245" y="4866810"/>
                <a:ext cx="1003160" cy="571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7B9DED-BA76-BB5E-9F11-F8046DC18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245" y="4866810"/>
                <a:ext cx="1003160" cy="57143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3C76174-C55E-DA8C-5E69-7026A0555178}"/>
                  </a:ext>
                </a:extLst>
              </p:cNvPr>
              <p:cNvSpPr txBox="1"/>
              <p:nvPr/>
            </p:nvSpPr>
            <p:spPr>
              <a:xfrm>
                <a:off x="3060237" y="4047738"/>
                <a:ext cx="1231747" cy="571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′=(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3C76174-C55E-DA8C-5E69-7026A0555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237" y="4047738"/>
                <a:ext cx="1231747" cy="57143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5B71E17-4F6D-9229-70D0-F52E8ACE6F7D}"/>
              </a:ext>
            </a:extLst>
          </p:cNvPr>
          <p:cNvSpPr/>
          <p:nvPr/>
        </p:nvSpPr>
        <p:spPr>
          <a:xfrm>
            <a:off x="3016332" y="3966358"/>
            <a:ext cx="1340625" cy="676893"/>
          </a:xfrm>
          <a:prstGeom prst="rect">
            <a:avLst/>
          </a:prstGeom>
          <a:noFill/>
          <a:ln w="28575">
            <a:solidFill>
              <a:srgbClr val="008A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54E4049-0F6C-5D34-42E1-87A2CD8047C9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3686645" y="4643251"/>
            <a:ext cx="0" cy="421040"/>
          </a:xfrm>
          <a:prstGeom prst="straightConnector1">
            <a:avLst/>
          </a:prstGeom>
          <a:ln w="28575">
            <a:solidFill>
              <a:srgbClr val="008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769F6FB-500D-F9E6-C465-7BB4089D5894}"/>
              </a:ext>
            </a:extLst>
          </p:cNvPr>
          <p:cNvSpPr txBox="1"/>
          <p:nvPr/>
        </p:nvSpPr>
        <p:spPr>
          <a:xfrm>
            <a:off x="3039750" y="5064291"/>
            <a:ext cx="2761262" cy="646331"/>
          </a:xfrm>
          <a:prstGeom prst="rect">
            <a:avLst/>
          </a:prstGeom>
          <a:solidFill>
            <a:srgbClr val="008A3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Це є кординати нашої проєкції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BA0D98-DACA-59DD-876D-E5FE0CF662D5}"/>
                  </a:ext>
                </a:extLst>
              </p:cNvPr>
              <p:cNvSpPr txBox="1"/>
              <p:nvPr/>
            </p:nvSpPr>
            <p:spPr>
              <a:xfrm>
                <a:off x="7538643" y="4786872"/>
                <a:ext cx="2939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BA0D98-DACA-59DD-876D-E5FE0CF66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643" y="4786872"/>
                <a:ext cx="293914" cy="369332"/>
              </a:xfrm>
              <a:prstGeom prst="rect">
                <a:avLst/>
              </a:prstGeom>
              <a:blipFill>
                <a:blip r:embed="rId14"/>
                <a:stretch>
                  <a:fillRect r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3E0790C6-4567-3F23-E8E3-CF680167FB8A}"/>
              </a:ext>
            </a:extLst>
          </p:cNvPr>
          <p:cNvSpPr/>
          <p:nvPr/>
        </p:nvSpPr>
        <p:spPr>
          <a:xfrm rot="16200000">
            <a:off x="8382548" y="3329982"/>
            <a:ext cx="239873" cy="3610097"/>
          </a:xfrm>
          <a:prstGeom prst="lef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E3A03C7F-D21C-451C-918A-58E9F509A390}"/>
              </a:ext>
            </a:extLst>
          </p:cNvPr>
          <p:cNvSpPr/>
          <p:nvPr/>
        </p:nvSpPr>
        <p:spPr>
          <a:xfrm rot="16200000">
            <a:off x="7565665" y="3750433"/>
            <a:ext cx="239873" cy="1925337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B93D99-ED92-9A02-3D74-C70BCD308B63}"/>
                  </a:ext>
                </a:extLst>
              </p:cNvPr>
              <p:cNvSpPr txBox="1"/>
              <p:nvPr/>
            </p:nvSpPr>
            <p:spPr>
              <a:xfrm>
                <a:off x="8383519" y="5254968"/>
                <a:ext cx="264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B93D99-ED92-9A02-3D74-C70BCD308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519" y="5254968"/>
                <a:ext cx="264751" cy="276999"/>
              </a:xfrm>
              <a:prstGeom prst="rect">
                <a:avLst/>
              </a:prstGeom>
              <a:blipFill>
                <a:blip r:embed="rId15"/>
                <a:stretch>
                  <a:fillRect l="-18182" r="-2273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474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1" grpId="0"/>
      <p:bldP spid="5" grpId="0" animBg="1"/>
      <p:bldP spid="3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6EC5F-0FCB-C681-DEA7-87FE4BF49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Перспективна Проєкція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0FAFB-8C9C-D890-E76E-C9B5B9CA22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1"/>
                <a:ext cx="4167923" cy="2776995"/>
              </a:xfrm>
            </p:spPr>
            <p:txBody>
              <a:bodyPr>
                <a:normAutofit/>
              </a:bodyPr>
              <a:lstStyle/>
              <a:p>
                <a:r>
                  <a:rPr lang="uk-UA" dirty="0"/>
                  <a:t>Що відбувається коли наша точка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є міх площини монітора і камери</a:t>
                </a:r>
                <a:r>
                  <a:rPr lang="en-US" dirty="0"/>
                  <a:t>?</a:t>
                </a:r>
                <a:endParaRPr lang="uk-UA" dirty="0"/>
              </a:p>
              <a:p>
                <a:r>
                  <a:rPr lang="uk-UA" dirty="0"/>
                  <a:t>В правдивому світі, камера має сенсори в собі</a:t>
                </a:r>
              </a:p>
              <a:p>
                <a:pPr lvl="1"/>
                <a:r>
                  <a:rPr lang="uk-UA" dirty="0"/>
                  <a:t>Всі промені світла перегодять початок системи координати щоби дійти до сенсора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0FAFB-8C9C-D890-E76E-C9B5B9CA22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1"/>
                <a:ext cx="4167923" cy="2776995"/>
              </a:xfrm>
              <a:blipFill>
                <a:blip r:embed="rId2"/>
                <a:stretch>
                  <a:fillRect l="-292" t="-1535" r="-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6DAFEFA-F853-51F0-1CBB-42F24782CFBC}"/>
                  </a:ext>
                </a:extLst>
              </p:cNvPr>
              <p:cNvSpPr txBox="1"/>
              <p:nvPr/>
            </p:nvSpPr>
            <p:spPr>
              <a:xfrm>
                <a:off x="8830689" y="4865257"/>
                <a:ext cx="2939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6DAFEFA-F853-51F0-1CBB-42F24782C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0689" y="4865257"/>
                <a:ext cx="293914" cy="369332"/>
              </a:xfrm>
              <a:prstGeom prst="rect">
                <a:avLst/>
              </a:prstGeom>
              <a:blipFill>
                <a:blip r:embed="rId3"/>
                <a:stretch>
                  <a:fillRect r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Left Brace 20">
            <a:extLst>
              <a:ext uri="{FF2B5EF4-FFF2-40B4-BE49-F238E27FC236}">
                <a16:creationId xmlns:a16="http://schemas.microsoft.com/office/drawing/2014/main" id="{E5DBB876-014F-44DD-BAF8-1032B6AC1BF4}"/>
              </a:ext>
            </a:extLst>
          </p:cNvPr>
          <p:cNvSpPr/>
          <p:nvPr/>
        </p:nvSpPr>
        <p:spPr>
          <a:xfrm rot="16200000">
            <a:off x="8027083" y="3225320"/>
            <a:ext cx="239873" cy="1952366"/>
          </a:xfrm>
          <a:prstGeom prst="lef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77A6ED5B-E341-BD46-F124-DAB9D6B45ECC}"/>
              </a:ext>
            </a:extLst>
          </p:cNvPr>
          <p:cNvSpPr/>
          <p:nvPr/>
        </p:nvSpPr>
        <p:spPr>
          <a:xfrm rot="16200000">
            <a:off x="8861231" y="2898309"/>
            <a:ext cx="239873" cy="3612223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40F6EE5-D0FD-A5F0-FE08-738E0778B25A}"/>
              </a:ext>
            </a:extLst>
          </p:cNvPr>
          <p:cNvCxnSpPr>
            <a:cxnSpLocks/>
          </p:cNvCxnSpPr>
          <p:nvPr/>
        </p:nvCxnSpPr>
        <p:spPr>
          <a:xfrm>
            <a:off x="10785153" y="1633937"/>
            <a:ext cx="844" cy="22197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2B0D7DA1-4D00-6752-7837-DDEC0292CA51}"/>
              </a:ext>
            </a:extLst>
          </p:cNvPr>
          <p:cNvSpPr/>
          <p:nvPr/>
        </p:nvSpPr>
        <p:spPr>
          <a:xfrm>
            <a:off x="9020864" y="3712104"/>
            <a:ext cx="106878" cy="118752"/>
          </a:xfrm>
          <a:prstGeom prst="rect">
            <a:avLst/>
          </a:prstGeom>
          <a:noFill/>
          <a:ln w="28575">
            <a:solidFill>
              <a:srgbClr val="505053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ED3CEBA-E130-5610-8DB6-AE38D6BEFB75}"/>
                  </a:ext>
                </a:extLst>
              </p:cNvPr>
              <p:cNvSpPr txBox="1"/>
              <p:nvPr/>
            </p:nvSpPr>
            <p:spPr>
              <a:xfrm>
                <a:off x="9016987" y="2289509"/>
                <a:ext cx="2124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ED3CEBA-E130-5610-8DB6-AE38D6BEF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6987" y="2289509"/>
                <a:ext cx="212430" cy="276999"/>
              </a:xfrm>
              <a:prstGeom prst="rect">
                <a:avLst/>
              </a:prstGeom>
              <a:blipFill>
                <a:blip r:embed="rId4"/>
                <a:stretch>
                  <a:fillRect l="-22857" r="-2285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8B8E203-8C4A-95BC-791E-7D163BB2DF4A}"/>
                  </a:ext>
                </a:extLst>
              </p:cNvPr>
              <p:cNvSpPr txBox="1"/>
              <p:nvPr/>
            </p:nvSpPr>
            <p:spPr>
              <a:xfrm>
                <a:off x="9202619" y="3164574"/>
                <a:ext cx="282770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8B8E203-8C4A-95BC-791E-7D163BB2D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2619" y="3164574"/>
                <a:ext cx="282770" cy="298928"/>
              </a:xfrm>
              <a:prstGeom prst="rect">
                <a:avLst/>
              </a:prstGeom>
              <a:blipFill>
                <a:blip r:embed="rId5"/>
                <a:stretch>
                  <a:fillRect l="-19565" r="-8696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EF906A7-A4B7-B3F3-DA8D-F3B27FE289AB}"/>
                  </a:ext>
                </a:extLst>
              </p:cNvPr>
              <p:cNvSpPr txBox="1"/>
              <p:nvPr/>
            </p:nvSpPr>
            <p:spPr>
              <a:xfrm>
                <a:off x="8014643" y="4374431"/>
                <a:ext cx="264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EF906A7-A4B7-B3F3-DA8D-F3B27FE28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4643" y="4374431"/>
                <a:ext cx="264751" cy="276999"/>
              </a:xfrm>
              <a:prstGeom prst="rect">
                <a:avLst/>
              </a:prstGeom>
              <a:blipFill>
                <a:blip r:embed="rId6"/>
                <a:stretch>
                  <a:fillRect l="-20930" r="-2326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2" name="3D Model 51" descr="Camera">
                <a:extLst>
                  <a:ext uri="{FF2B5EF4-FFF2-40B4-BE49-F238E27FC236}">
                    <a16:creationId xmlns:a16="http://schemas.microsoft.com/office/drawing/2014/main" id="{35BE36E6-8382-D447-19ED-9DDC74C9665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09909073"/>
                  </p:ext>
                </p:extLst>
              </p:nvPr>
            </p:nvGraphicFramePr>
            <p:xfrm>
              <a:off x="6412512" y="3480411"/>
              <a:ext cx="976300" cy="60241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976300" cy="602418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348234" ay="3936010" az="-317325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0613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2" name="3D Model 51" descr="Camera">
                <a:extLst>
                  <a:ext uri="{FF2B5EF4-FFF2-40B4-BE49-F238E27FC236}">
                    <a16:creationId xmlns:a16="http://schemas.microsoft.com/office/drawing/2014/main" id="{35BE36E6-8382-D447-19ED-9DDC74C966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12512" y="3480411"/>
                <a:ext cx="976300" cy="602418"/>
              </a:xfrm>
              <a:prstGeom prst="rect">
                <a:avLst/>
              </a:prstGeom>
            </p:spPr>
          </p:pic>
        </mc:Fallback>
      </mc:AlternateContent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06053A43-1D42-AC81-E217-D79135A7B140}"/>
              </a:ext>
            </a:extLst>
          </p:cNvPr>
          <p:cNvSpPr/>
          <p:nvPr/>
        </p:nvSpPr>
        <p:spPr>
          <a:xfrm>
            <a:off x="7175056" y="2788487"/>
            <a:ext cx="1948146" cy="1046252"/>
          </a:xfrm>
          <a:prstGeom prst="triangle">
            <a:avLst>
              <a:gd name="adj" fmla="val 100000"/>
            </a:avLst>
          </a:prstGeom>
          <a:noFill/>
          <a:ln w="28575">
            <a:solidFill>
              <a:srgbClr val="505053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60726C5-D4D6-40EF-D57F-501889729A2A}"/>
              </a:ext>
            </a:extLst>
          </p:cNvPr>
          <p:cNvCxnSpPr>
            <a:cxnSpLocks/>
            <a:stCxn id="57" idx="0"/>
            <a:endCxn id="57" idx="2"/>
          </p:cNvCxnSpPr>
          <p:nvPr/>
        </p:nvCxnSpPr>
        <p:spPr>
          <a:xfrm flipH="1">
            <a:off x="7175056" y="2788487"/>
            <a:ext cx="1948146" cy="1046252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83AD2E3C-D90D-ED9A-9583-0BE32ED7316B}"/>
              </a:ext>
            </a:extLst>
          </p:cNvPr>
          <p:cNvSpPr/>
          <p:nvPr/>
        </p:nvSpPr>
        <p:spPr>
          <a:xfrm>
            <a:off x="9045187" y="2698741"/>
            <a:ext cx="158833" cy="17227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2" name="3D Model 31" descr="Camera">
                <a:extLst>
                  <a:ext uri="{FF2B5EF4-FFF2-40B4-BE49-F238E27FC236}">
                    <a16:creationId xmlns:a16="http://schemas.microsoft.com/office/drawing/2014/main" id="{DC6E59D4-F887-DBC9-6FAD-B34BC34DECE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93948953"/>
                  </p:ext>
                </p:extLst>
              </p:nvPr>
            </p:nvGraphicFramePr>
            <p:xfrm>
              <a:off x="4126512" y="5001217"/>
              <a:ext cx="976300" cy="60241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976300" cy="602418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348234" ay="3936010" az="-317325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0613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3D Model 31" descr="Camera">
                <a:extLst>
                  <a:ext uri="{FF2B5EF4-FFF2-40B4-BE49-F238E27FC236}">
                    <a16:creationId xmlns:a16="http://schemas.microsoft.com/office/drawing/2014/main" id="{DC6E59D4-F887-DBC9-6FAD-B34BC34DEC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26512" y="5001217"/>
                <a:ext cx="976300" cy="602418"/>
              </a:xfrm>
              <a:prstGeom prst="rect">
                <a:avLst/>
              </a:prstGeom>
            </p:spPr>
          </p:pic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27FD44C-8295-F9BD-56BE-50C8918677BC}"/>
              </a:ext>
            </a:extLst>
          </p:cNvPr>
          <p:cNvCxnSpPr/>
          <p:nvPr/>
        </p:nvCxnSpPr>
        <p:spPr>
          <a:xfrm flipH="1">
            <a:off x="3909497" y="4775200"/>
            <a:ext cx="2129353" cy="104140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C486DB6-3310-7A77-6730-F3E6D44A9594}"/>
              </a:ext>
            </a:extLst>
          </p:cNvPr>
          <p:cNvCxnSpPr>
            <a:cxnSpLocks/>
          </p:cNvCxnSpPr>
          <p:nvPr/>
        </p:nvCxnSpPr>
        <p:spPr>
          <a:xfrm flipH="1">
            <a:off x="3909496" y="4991100"/>
            <a:ext cx="2129354" cy="656096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86F1D51-CE48-9B43-21F5-8D4651B698C1}"/>
              </a:ext>
            </a:extLst>
          </p:cNvPr>
          <p:cNvCxnSpPr>
            <a:cxnSpLocks/>
          </p:cNvCxnSpPr>
          <p:nvPr/>
        </p:nvCxnSpPr>
        <p:spPr>
          <a:xfrm flipH="1">
            <a:off x="3909495" y="5295900"/>
            <a:ext cx="2097605" cy="13792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CA3F50B-7F1C-0DA7-0C93-036C64D4A9DB}"/>
              </a:ext>
            </a:extLst>
          </p:cNvPr>
          <p:cNvCxnSpPr>
            <a:cxnSpLocks/>
          </p:cNvCxnSpPr>
          <p:nvPr/>
        </p:nvCxnSpPr>
        <p:spPr>
          <a:xfrm flipH="1" flipV="1">
            <a:off x="3909494" y="5234589"/>
            <a:ext cx="2129356" cy="32507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2BC0624-F6B2-31C9-168D-29B9DF8F7E1E}"/>
              </a:ext>
            </a:extLst>
          </p:cNvPr>
          <p:cNvCxnSpPr>
            <a:cxnSpLocks/>
          </p:cNvCxnSpPr>
          <p:nvPr/>
        </p:nvCxnSpPr>
        <p:spPr>
          <a:xfrm flipH="1" flipV="1">
            <a:off x="3909493" y="5044778"/>
            <a:ext cx="2065857" cy="728261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E11BBED-DDD7-B8FC-4DD2-8FB67AFBD528}"/>
              </a:ext>
            </a:extLst>
          </p:cNvPr>
          <p:cNvCxnSpPr>
            <a:cxnSpLocks/>
          </p:cNvCxnSpPr>
          <p:nvPr/>
        </p:nvCxnSpPr>
        <p:spPr>
          <a:xfrm flipH="1" flipV="1">
            <a:off x="3909492" y="4865257"/>
            <a:ext cx="2037282" cy="111009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05138E77-DCB1-4116-7F38-FB21A5065D7C}"/>
              </a:ext>
            </a:extLst>
          </p:cNvPr>
          <p:cNvSpPr/>
          <p:nvPr/>
        </p:nvSpPr>
        <p:spPr>
          <a:xfrm>
            <a:off x="4783588" y="5295900"/>
            <a:ext cx="158833" cy="17227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36E4019-200E-4923-7B89-DA574580EFDA}"/>
              </a:ext>
            </a:extLst>
          </p:cNvPr>
          <p:cNvCxnSpPr>
            <a:cxnSpLocks/>
          </p:cNvCxnSpPr>
          <p:nvPr/>
        </p:nvCxnSpPr>
        <p:spPr>
          <a:xfrm>
            <a:off x="3909497" y="4775200"/>
            <a:ext cx="0" cy="12001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BFE72ABE-35A6-0EF4-B8A3-1A24FB12B9CD}"/>
              </a:ext>
            </a:extLst>
          </p:cNvPr>
          <p:cNvSpPr txBox="1"/>
          <p:nvPr/>
        </p:nvSpPr>
        <p:spPr>
          <a:xfrm>
            <a:off x="2325808" y="5134482"/>
            <a:ext cx="956742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/>
              <a:t>Сенсор</a:t>
            </a:r>
            <a:endParaRPr lang="en-US"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FEA1215-B80A-5CDC-739B-CE7D3E97B21B}"/>
              </a:ext>
            </a:extLst>
          </p:cNvPr>
          <p:cNvCxnSpPr>
            <a:stCxn id="71" idx="3"/>
          </p:cNvCxnSpPr>
          <p:nvPr/>
        </p:nvCxnSpPr>
        <p:spPr>
          <a:xfrm>
            <a:off x="3282550" y="5319148"/>
            <a:ext cx="6269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939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7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6EC5F-0FCB-C681-DEA7-87FE4BF49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Перспективна Проєкція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0FAFB-8C9C-D890-E76E-C9B5B9CA22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1"/>
                <a:ext cx="4167923" cy="2119820"/>
              </a:xfrm>
            </p:spPr>
            <p:txBody>
              <a:bodyPr>
                <a:normAutofit/>
              </a:bodyPr>
              <a:lstStyle/>
              <a:p>
                <a:r>
                  <a:rPr lang="uk-UA" dirty="0"/>
                  <a:t>Ми повставимо наший сенсор (площина монітора) на відстані </a:t>
                </a:r>
                <a14:m>
                  <m:oMath xmlns:m="http://schemas.openxmlformats.org/officeDocument/2006/math">
                    <m:r>
                      <a:rPr lang="uk-UA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uk-UA" dirty="0"/>
                  <a:t> ліворуч від камери</a:t>
                </a:r>
              </a:p>
              <a:p>
                <a:r>
                  <a:rPr lang="uk-UA" dirty="0"/>
                  <a:t>Ми далі шукаємо точку перетину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uk-UA" dirty="0"/>
                  <a:t> з новим положенням площини</a:t>
                </a:r>
              </a:p>
              <a:p>
                <a:endParaRPr lang="uk-U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0FAFB-8C9C-D890-E76E-C9B5B9CA22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1"/>
                <a:ext cx="4167923" cy="2119820"/>
              </a:xfrm>
              <a:blipFill>
                <a:blip r:embed="rId2"/>
                <a:stretch>
                  <a:fillRect l="-292" t="-2011" r="-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6DAFEFA-F853-51F0-1CBB-42F24782CFBC}"/>
                  </a:ext>
                </a:extLst>
              </p:cNvPr>
              <p:cNvSpPr txBox="1"/>
              <p:nvPr/>
            </p:nvSpPr>
            <p:spPr>
              <a:xfrm>
                <a:off x="7499354" y="2945339"/>
                <a:ext cx="2939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6DAFEFA-F853-51F0-1CBB-42F24782C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354" y="2945339"/>
                <a:ext cx="293914" cy="369332"/>
              </a:xfrm>
              <a:prstGeom prst="rect">
                <a:avLst/>
              </a:prstGeom>
              <a:blipFill>
                <a:blip r:embed="rId3"/>
                <a:stretch>
                  <a:fillRect r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Left Brace 20">
            <a:extLst>
              <a:ext uri="{FF2B5EF4-FFF2-40B4-BE49-F238E27FC236}">
                <a16:creationId xmlns:a16="http://schemas.microsoft.com/office/drawing/2014/main" id="{E5DBB876-014F-44DD-BAF8-1032B6AC1BF4}"/>
              </a:ext>
            </a:extLst>
          </p:cNvPr>
          <p:cNvSpPr/>
          <p:nvPr/>
        </p:nvSpPr>
        <p:spPr>
          <a:xfrm rot="16200000">
            <a:off x="9811573" y="3228378"/>
            <a:ext cx="239873" cy="1952366"/>
          </a:xfrm>
          <a:prstGeom prst="lef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77A6ED5B-E341-BD46-F124-DAB9D6B45ECC}"/>
              </a:ext>
            </a:extLst>
          </p:cNvPr>
          <p:cNvSpPr/>
          <p:nvPr/>
        </p:nvSpPr>
        <p:spPr>
          <a:xfrm rot="5400000">
            <a:off x="7526375" y="2178941"/>
            <a:ext cx="239873" cy="2618025"/>
          </a:xfrm>
          <a:prstGeom prst="leftBrace">
            <a:avLst>
              <a:gd name="adj1" fmla="val 8333"/>
              <a:gd name="adj2" fmla="val 49631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40F6EE5-D0FD-A5F0-FE08-738E0778B25A}"/>
              </a:ext>
            </a:extLst>
          </p:cNvPr>
          <p:cNvCxnSpPr>
            <a:cxnSpLocks/>
          </p:cNvCxnSpPr>
          <p:nvPr/>
        </p:nvCxnSpPr>
        <p:spPr>
          <a:xfrm flipH="1">
            <a:off x="6294279" y="1828801"/>
            <a:ext cx="27558" cy="4561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2B0D7DA1-4D00-6752-7837-DDEC0292CA51}"/>
              </a:ext>
            </a:extLst>
          </p:cNvPr>
          <p:cNvSpPr/>
          <p:nvPr/>
        </p:nvSpPr>
        <p:spPr>
          <a:xfrm>
            <a:off x="10805354" y="3715162"/>
            <a:ext cx="106878" cy="118752"/>
          </a:xfrm>
          <a:prstGeom prst="rect">
            <a:avLst/>
          </a:prstGeom>
          <a:noFill/>
          <a:ln w="28575">
            <a:solidFill>
              <a:srgbClr val="505053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ED3CEBA-E130-5610-8DB6-AE38D6BEFB75}"/>
                  </a:ext>
                </a:extLst>
              </p:cNvPr>
              <p:cNvSpPr txBox="1"/>
              <p:nvPr/>
            </p:nvSpPr>
            <p:spPr>
              <a:xfrm>
                <a:off x="10801477" y="2292567"/>
                <a:ext cx="2124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ED3CEBA-E130-5610-8DB6-AE38D6BEF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477" y="2292567"/>
                <a:ext cx="212430" cy="276999"/>
              </a:xfrm>
              <a:prstGeom prst="rect">
                <a:avLst/>
              </a:prstGeom>
              <a:blipFill>
                <a:blip r:embed="rId4"/>
                <a:stretch>
                  <a:fillRect l="-25714" r="-20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8B8E203-8C4A-95BC-791E-7D163BB2DF4A}"/>
                  </a:ext>
                </a:extLst>
              </p:cNvPr>
              <p:cNvSpPr txBox="1"/>
              <p:nvPr/>
            </p:nvSpPr>
            <p:spPr>
              <a:xfrm>
                <a:off x="10987109" y="3167632"/>
                <a:ext cx="282770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8B8E203-8C4A-95BC-791E-7D163BB2D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109" y="3167632"/>
                <a:ext cx="282770" cy="298928"/>
              </a:xfrm>
              <a:prstGeom prst="rect">
                <a:avLst/>
              </a:prstGeom>
              <a:blipFill>
                <a:blip r:embed="rId5"/>
                <a:stretch>
                  <a:fillRect l="-17021" r="-6383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EF906A7-A4B7-B3F3-DA8D-F3B27FE289AB}"/>
                  </a:ext>
                </a:extLst>
              </p:cNvPr>
              <p:cNvSpPr txBox="1"/>
              <p:nvPr/>
            </p:nvSpPr>
            <p:spPr>
              <a:xfrm>
                <a:off x="9799133" y="4377489"/>
                <a:ext cx="264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EF906A7-A4B7-B3F3-DA8D-F3B27FE28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9133" y="4377489"/>
                <a:ext cx="264751" cy="276999"/>
              </a:xfrm>
              <a:prstGeom prst="rect">
                <a:avLst/>
              </a:prstGeom>
              <a:blipFill>
                <a:blip r:embed="rId6"/>
                <a:stretch>
                  <a:fillRect l="-18182" r="-227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2" name="3D Model 51" descr="Camera">
                <a:extLst>
                  <a:ext uri="{FF2B5EF4-FFF2-40B4-BE49-F238E27FC236}">
                    <a16:creationId xmlns:a16="http://schemas.microsoft.com/office/drawing/2014/main" id="{35BE36E6-8382-D447-19ED-9DDC74C9665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29708700"/>
                  </p:ext>
                </p:extLst>
              </p:nvPr>
            </p:nvGraphicFramePr>
            <p:xfrm>
              <a:off x="8197002" y="3483469"/>
              <a:ext cx="976300" cy="60241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976300" cy="602418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348234" ay="3936010" az="-317325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0613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2" name="3D Model 51" descr="Camera">
                <a:extLst>
                  <a:ext uri="{FF2B5EF4-FFF2-40B4-BE49-F238E27FC236}">
                    <a16:creationId xmlns:a16="http://schemas.microsoft.com/office/drawing/2014/main" id="{35BE36E6-8382-D447-19ED-9DDC74C966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97002" y="3483469"/>
                <a:ext cx="976300" cy="602418"/>
              </a:xfrm>
              <a:prstGeom prst="rect">
                <a:avLst/>
              </a:prstGeom>
            </p:spPr>
          </p:pic>
        </mc:Fallback>
      </mc:AlternateContent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06053A43-1D42-AC81-E217-D79135A7B140}"/>
              </a:ext>
            </a:extLst>
          </p:cNvPr>
          <p:cNvSpPr/>
          <p:nvPr/>
        </p:nvSpPr>
        <p:spPr>
          <a:xfrm>
            <a:off x="8959546" y="2791545"/>
            <a:ext cx="1948146" cy="1046252"/>
          </a:xfrm>
          <a:prstGeom prst="triangle">
            <a:avLst>
              <a:gd name="adj" fmla="val 100000"/>
            </a:avLst>
          </a:prstGeom>
          <a:noFill/>
          <a:ln w="28575">
            <a:solidFill>
              <a:srgbClr val="505053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3AD2E3C-D90D-ED9A-9583-0BE32ED7316B}"/>
              </a:ext>
            </a:extLst>
          </p:cNvPr>
          <p:cNvSpPr/>
          <p:nvPr/>
        </p:nvSpPr>
        <p:spPr>
          <a:xfrm>
            <a:off x="10829677" y="2701799"/>
            <a:ext cx="158833" cy="17227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9F27FC-9F7A-1E13-CD00-A4E645ECB659}"/>
                  </a:ext>
                </a:extLst>
              </p:cNvPr>
              <p:cNvSpPr txBox="1"/>
              <p:nvPr/>
            </p:nvSpPr>
            <p:spPr>
              <a:xfrm>
                <a:off x="5930966" y="5284046"/>
                <a:ext cx="2660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9F27FC-9F7A-1E13-CD00-A4E645ECB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966" y="5284046"/>
                <a:ext cx="266098" cy="276999"/>
              </a:xfrm>
              <a:prstGeom prst="rect">
                <a:avLst/>
              </a:prstGeom>
              <a:blipFill>
                <a:blip r:embed="rId9"/>
                <a:stretch>
                  <a:fillRect l="-22727" r="-2272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43E220-737A-D319-8AB1-267FBD979860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6291476" y="2791545"/>
            <a:ext cx="4616216" cy="2466255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63DE6F7-EA38-34C1-2DDD-D8C6FF06756B}"/>
              </a:ext>
            </a:extLst>
          </p:cNvPr>
          <p:cNvSpPr/>
          <p:nvPr/>
        </p:nvSpPr>
        <p:spPr>
          <a:xfrm>
            <a:off x="6308058" y="3829869"/>
            <a:ext cx="106878" cy="118752"/>
          </a:xfrm>
          <a:prstGeom prst="rect">
            <a:avLst/>
          </a:prstGeom>
          <a:noFill/>
          <a:ln w="28575">
            <a:solidFill>
              <a:srgbClr val="505053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C4082F4D-DC1B-24CD-0D36-62644876983B}"/>
              </a:ext>
            </a:extLst>
          </p:cNvPr>
          <p:cNvSpPr/>
          <p:nvPr/>
        </p:nvSpPr>
        <p:spPr>
          <a:xfrm flipH="1" flipV="1">
            <a:off x="6291476" y="3833914"/>
            <a:ext cx="2618025" cy="1423886"/>
          </a:xfrm>
          <a:prstGeom prst="triangle">
            <a:avLst>
              <a:gd name="adj" fmla="val 100000"/>
            </a:avLst>
          </a:prstGeom>
          <a:noFill/>
          <a:ln w="28575">
            <a:solidFill>
              <a:srgbClr val="505053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91F4B3C-13B4-7A6E-D95C-0A5A634F8792}"/>
              </a:ext>
            </a:extLst>
          </p:cNvPr>
          <p:cNvSpPr/>
          <p:nvPr/>
        </p:nvSpPr>
        <p:spPr>
          <a:xfrm>
            <a:off x="8868060" y="3760752"/>
            <a:ext cx="158833" cy="172272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B015C3C-471E-DAA1-0ED1-74EB0AC34075}"/>
              </a:ext>
            </a:extLst>
          </p:cNvPr>
          <p:cNvSpPr/>
          <p:nvPr/>
        </p:nvSpPr>
        <p:spPr>
          <a:xfrm>
            <a:off x="6214862" y="5175274"/>
            <a:ext cx="158833" cy="17227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A51E7EF-7881-9183-41D3-ED86E0001A9A}"/>
                  </a:ext>
                </a:extLst>
              </p:cNvPr>
              <p:cNvSpPr txBox="1"/>
              <p:nvPr/>
            </p:nvSpPr>
            <p:spPr>
              <a:xfrm>
                <a:off x="5987854" y="4217060"/>
                <a:ext cx="282770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A51E7EF-7881-9183-41D3-ED86E0001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854" y="4217060"/>
                <a:ext cx="282770" cy="298928"/>
              </a:xfrm>
              <a:prstGeom prst="rect">
                <a:avLst/>
              </a:prstGeom>
              <a:blipFill>
                <a:blip r:embed="rId10"/>
                <a:stretch>
                  <a:fillRect l="-17021" r="-6383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796A40-862C-D8F8-3720-13F1B6074892}"/>
                  </a:ext>
                </a:extLst>
              </p:cNvPr>
              <p:cNvSpPr txBox="1"/>
              <p:nvPr/>
            </p:nvSpPr>
            <p:spPr>
              <a:xfrm>
                <a:off x="1521981" y="4096986"/>
                <a:ext cx="802784" cy="5893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796A40-862C-D8F8-3720-13F1B6074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981" y="4096986"/>
                <a:ext cx="802784" cy="58932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7DC2126-7805-1F1D-8A79-306D22EAAD94}"/>
                  </a:ext>
                </a:extLst>
              </p:cNvPr>
              <p:cNvSpPr txBox="1"/>
              <p:nvPr/>
            </p:nvSpPr>
            <p:spPr>
              <a:xfrm>
                <a:off x="1513245" y="4866810"/>
                <a:ext cx="1003160" cy="571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7DC2126-7805-1F1D-8A79-306D22EAA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245" y="4866810"/>
                <a:ext cx="1003160" cy="57143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7EC2677-5EC8-BD12-2A0E-2EE31733B6F7}"/>
              </a:ext>
            </a:extLst>
          </p:cNvPr>
          <p:cNvCxnSpPr/>
          <p:nvPr/>
        </p:nvCxnSpPr>
        <p:spPr>
          <a:xfrm>
            <a:off x="5873750" y="3829869"/>
            <a:ext cx="0" cy="1420003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6AE202C7-6603-0E4E-2C82-04E1792E8ABC}"/>
              </a:ext>
            </a:extLst>
          </p:cNvPr>
          <p:cNvSpPr/>
          <p:nvPr/>
        </p:nvSpPr>
        <p:spPr>
          <a:xfrm>
            <a:off x="6242420" y="2058838"/>
            <a:ext cx="158833" cy="17227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CC2F142-E07C-C4E5-306D-3E8FAA910AE8}"/>
                  </a:ext>
                </a:extLst>
              </p:cNvPr>
              <p:cNvSpPr txBox="1"/>
              <p:nvPr/>
            </p:nvSpPr>
            <p:spPr>
              <a:xfrm>
                <a:off x="5717849" y="2878667"/>
                <a:ext cx="282770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CC2F142-E07C-C4E5-306D-3E8FAA910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849" y="2878667"/>
                <a:ext cx="282770" cy="298928"/>
              </a:xfrm>
              <a:prstGeom prst="rect">
                <a:avLst/>
              </a:prstGeom>
              <a:blipFill>
                <a:blip r:embed="rId13"/>
                <a:stretch>
                  <a:fillRect l="-19565" r="-8696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Left Brace 28">
            <a:extLst>
              <a:ext uri="{FF2B5EF4-FFF2-40B4-BE49-F238E27FC236}">
                <a16:creationId xmlns:a16="http://schemas.microsoft.com/office/drawing/2014/main" id="{6F86C480-FCCB-DE7C-EF87-741C38969A54}"/>
              </a:ext>
            </a:extLst>
          </p:cNvPr>
          <p:cNvSpPr/>
          <p:nvPr/>
        </p:nvSpPr>
        <p:spPr>
          <a:xfrm>
            <a:off x="6047742" y="2284244"/>
            <a:ext cx="215391" cy="1537302"/>
          </a:xfrm>
          <a:prstGeom prst="leftBrac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929322-6366-80E9-DD52-ABFF2E16430D}"/>
              </a:ext>
            </a:extLst>
          </p:cNvPr>
          <p:cNvSpPr/>
          <p:nvPr/>
        </p:nvSpPr>
        <p:spPr>
          <a:xfrm>
            <a:off x="1521981" y="4800600"/>
            <a:ext cx="1071037" cy="760445"/>
          </a:xfrm>
          <a:prstGeom prst="rect">
            <a:avLst/>
          </a:prstGeom>
          <a:noFill/>
          <a:ln w="28575">
            <a:solidFill>
              <a:srgbClr val="D55C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1B34C8A-0652-F6B3-B678-BBDE67E5F0E2}"/>
                  </a:ext>
                </a:extLst>
              </p:cNvPr>
              <p:cNvSpPr txBox="1"/>
              <p:nvPr/>
            </p:nvSpPr>
            <p:spPr>
              <a:xfrm>
                <a:off x="2857516" y="3930807"/>
                <a:ext cx="2242358" cy="1222258"/>
              </a:xfrm>
              <a:prstGeom prst="rect">
                <a:avLst/>
              </a:prstGeom>
              <a:solidFill>
                <a:srgbClr val="D55C2B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uk-UA" b="0" dirty="0">
                    <a:solidFill>
                      <a:schemeClr val="bg1"/>
                    </a:solidFill>
                  </a:rPr>
                  <a:t>Але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uk-UA" dirty="0">
                    <a:solidFill>
                      <a:schemeClr val="bg1"/>
                    </a:solidFill>
                  </a:rPr>
                  <a:t>є відємний, і це створює образ 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uk-UA" dirty="0">
                    <a:solidFill>
                      <a:schemeClr val="bg1"/>
                    </a:solidFill>
                  </a:rPr>
                  <a:t>який є догори ногами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1B34C8A-0652-F6B3-B678-BBDE67E5F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516" y="3930807"/>
                <a:ext cx="2242358" cy="1222258"/>
              </a:xfrm>
              <a:prstGeom prst="rect">
                <a:avLst/>
              </a:prstGeom>
              <a:blipFill>
                <a:blip r:embed="rId14"/>
                <a:stretch>
                  <a:fillRect l="-2162" t="-2970" r="-2432" b="-643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D6E8591-84A4-445A-2468-A6369818CE76}"/>
                  </a:ext>
                </a:extLst>
              </p:cNvPr>
              <p:cNvSpPr txBox="1"/>
              <p:nvPr/>
            </p:nvSpPr>
            <p:spPr>
              <a:xfrm>
                <a:off x="5930966" y="1874172"/>
                <a:ext cx="317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D6E8591-84A4-445A-2468-A6369818C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966" y="1874172"/>
                <a:ext cx="317500" cy="369332"/>
              </a:xfrm>
              <a:prstGeom prst="rect">
                <a:avLst/>
              </a:prstGeom>
              <a:blipFill>
                <a:blip r:embed="rId15"/>
                <a:stretch>
                  <a:fillRect r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104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1" grpId="0" animBg="1"/>
      <p:bldP spid="12" grpId="0" animBg="1"/>
      <p:bldP spid="14" grpId="0" animBg="1"/>
      <p:bldP spid="16" grpId="0"/>
      <p:bldP spid="19" grpId="0"/>
      <p:bldP spid="22" grpId="0"/>
      <p:bldP spid="25" grpId="0" animBg="1"/>
      <p:bldP spid="27" grpId="0"/>
      <p:bldP spid="29" grpId="0" animBg="1"/>
      <p:bldP spid="30" grpId="0" animBg="1"/>
      <p:bldP spid="31" grpId="0" animBg="1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3E259-B661-86F0-2035-8F638CC30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Перетворення точок до монітора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A0C45F-C7A7-486A-431C-C2E681D6D5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5085312" cy="2986644"/>
              </a:xfrm>
            </p:spPr>
            <p:txBody>
              <a:bodyPr>
                <a:normAutofit/>
              </a:bodyPr>
              <a:lstStyle/>
              <a:p>
                <a:r>
                  <a:rPr lang="uk-UA" dirty="0"/>
                  <a:t>Вживаючи нашу формулу, ми маємо точки на площині монітора</a:t>
                </a:r>
                <a:endParaRPr lang="en-US" dirty="0"/>
              </a:p>
              <a:p>
                <a:pPr lvl="1"/>
                <a:r>
                  <a:rPr lang="uk-UA" dirty="0"/>
                  <a:t>Ми вивели формулу для </a:t>
                </a:r>
                <a14:m>
                  <m:oMath xmlns:m="http://schemas.openxmlformats.org/officeDocument/2006/math">
                    <m:r>
                      <a:rPr lang="uk-UA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uk-UA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uk-UA" dirty="0"/>
                  <a:t>,</a:t>
                </a:r>
                <a:r>
                  <a:rPr lang="en-US" dirty="0"/>
                  <a:t> </a:t>
                </a:r>
                <a:r>
                  <a:rPr lang="uk-UA" dirty="0"/>
                  <a:t>але той же процес отримує формулу для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uk-UA" dirty="0"/>
              </a:p>
              <a:p>
                <a:r>
                  <a:rPr lang="uk-UA" dirty="0"/>
                  <a:t>Тепер ми вміємо спроєктувати точки, але наша площина монітора є нескінчинна, а монітор є скінченний</a:t>
                </a:r>
              </a:p>
              <a:p>
                <a:r>
                  <a:rPr lang="uk-UA" dirty="0"/>
                  <a:t>Як ми маємо знати чи наша проєктована точка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uk-UA" dirty="0"/>
                  <a:t> є в моніторі, а не поза неї</a:t>
                </a:r>
                <a:r>
                  <a:rPr lang="en-US" dirty="0"/>
                  <a:t>?</a:t>
                </a:r>
                <a:endParaRPr lang="uk-U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A0C45F-C7A7-486A-431C-C2E681D6D5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5085312" cy="2986644"/>
              </a:xfrm>
              <a:blipFill>
                <a:blip r:embed="rId2"/>
                <a:stretch>
                  <a:fillRect l="-240" t="-1429" r="-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07DAC3-1A99-361A-AFDF-AF79865B2219}"/>
                  </a:ext>
                </a:extLst>
              </p:cNvPr>
              <p:cNvSpPr txBox="1"/>
              <p:nvPr/>
            </p:nvSpPr>
            <p:spPr>
              <a:xfrm>
                <a:off x="7946585" y="2182798"/>
                <a:ext cx="1582997" cy="571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07DAC3-1A99-361A-AFDF-AF79865B2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585" y="2182798"/>
                <a:ext cx="1582997" cy="571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C98C91FB-89DC-026C-DC4E-10FEEEEC5079}"/>
              </a:ext>
            </a:extLst>
          </p:cNvPr>
          <p:cNvSpPr/>
          <p:nvPr/>
        </p:nvSpPr>
        <p:spPr>
          <a:xfrm>
            <a:off x="7843652" y="2113807"/>
            <a:ext cx="1858489" cy="74814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772EE8F0-EE23-456F-717E-372DAAD2BF18}"/>
              </a:ext>
            </a:extLst>
          </p:cNvPr>
          <p:cNvSpPr txBox="1">
            <a:spLocks/>
          </p:cNvSpPr>
          <p:nvPr/>
        </p:nvSpPr>
        <p:spPr>
          <a:xfrm>
            <a:off x="1261872" y="3847604"/>
            <a:ext cx="5085312" cy="2511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93634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48A89-D9CB-E5B2-AE8A-CD8620D2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Перетворення точок до монітора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ACC2D2-55A9-2495-EDB6-586107F2EE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1"/>
                <a:ext cx="5804968" cy="694706"/>
              </a:xfrm>
            </p:spPr>
            <p:txBody>
              <a:bodyPr>
                <a:normAutofit/>
              </a:bodyPr>
              <a:lstStyle/>
              <a:p>
                <a:r>
                  <a:rPr lang="uk-UA" dirty="0"/>
                  <a:t>Ми можемо вибрати діапазон </a:t>
                </a:r>
                <a:r>
                  <a:rPr lang="en-US" dirty="0"/>
                  <a:t>(</a:t>
                </a:r>
                <a:r>
                  <a:rPr lang="uk-UA" dirty="0"/>
                  <a:t>у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і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)</a:t>
                </a:r>
                <a:r>
                  <a:rPr lang="uk-UA" dirty="0"/>
                  <a:t> на нашій площині, і тільки приймати точки усередині неї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ACC2D2-55A9-2495-EDB6-586107F2EE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1"/>
                <a:ext cx="5804968" cy="694706"/>
              </a:xfrm>
              <a:blipFill>
                <a:blip r:embed="rId2"/>
                <a:stretch>
                  <a:fillRect l="-210" t="-7018"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c 3">
            <a:extLst>
              <a:ext uri="{FF2B5EF4-FFF2-40B4-BE49-F238E27FC236}">
                <a16:creationId xmlns:a16="http://schemas.microsoft.com/office/drawing/2014/main" id="{1E1FF3A0-EDDB-C085-C22F-D32A9DD2ED67}"/>
              </a:ext>
            </a:extLst>
          </p:cNvPr>
          <p:cNvSpPr/>
          <p:nvPr/>
        </p:nvSpPr>
        <p:spPr>
          <a:xfrm>
            <a:off x="7342723" y="2844495"/>
            <a:ext cx="389947" cy="524755"/>
          </a:xfrm>
          <a:prstGeom prst="arc">
            <a:avLst>
              <a:gd name="adj1" fmla="val 18259505"/>
              <a:gd name="adj2" fmla="val 4299602"/>
            </a:avLst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1D47472-3F2A-4B9E-AF8D-765C0DB29E78}"/>
                  </a:ext>
                </a:extLst>
              </p:cNvPr>
              <p:cNvSpPr txBox="1"/>
              <p:nvPr/>
            </p:nvSpPr>
            <p:spPr>
              <a:xfrm>
                <a:off x="7772321" y="2894363"/>
                <a:ext cx="34349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1D47472-3F2A-4B9E-AF8D-765C0DB29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321" y="2894363"/>
                <a:ext cx="343492" cy="215444"/>
              </a:xfrm>
              <a:prstGeom prst="rect">
                <a:avLst/>
              </a:prstGeom>
              <a:blipFill>
                <a:blip r:embed="rId3"/>
                <a:stretch>
                  <a:fillRect l="-12500" r="-10714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Camera">
                <a:extLst>
                  <a:ext uri="{FF2B5EF4-FFF2-40B4-BE49-F238E27FC236}">
                    <a16:creationId xmlns:a16="http://schemas.microsoft.com/office/drawing/2014/main" id="{3E31A694-A96D-5FE9-37ED-B465695DC43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611435" y="2716512"/>
              <a:ext cx="571536" cy="92433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71536" cy="924330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96983" ay="-196475" az="545333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0613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Camera">
                <a:extLst>
                  <a:ext uri="{FF2B5EF4-FFF2-40B4-BE49-F238E27FC236}">
                    <a16:creationId xmlns:a16="http://schemas.microsoft.com/office/drawing/2014/main" id="{3E31A694-A96D-5FE9-37ED-B465695DC4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11435" y="2716512"/>
                <a:ext cx="571536" cy="924330"/>
              </a:xfrm>
              <a:prstGeom prst="rect">
                <a:avLst/>
              </a:prstGeom>
            </p:spPr>
          </p:pic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742761E-1E6D-96E7-3553-A5996A0F9303}"/>
              </a:ext>
            </a:extLst>
          </p:cNvPr>
          <p:cNvCxnSpPr>
            <a:cxnSpLocks/>
          </p:cNvCxnSpPr>
          <p:nvPr/>
        </p:nvCxnSpPr>
        <p:spPr>
          <a:xfrm flipH="1">
            <a:off x="7128424" y="3138998"/>
            <a:ext cx="3610098" cy="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66121A0-7D6B-8E18-586A-F9313C0C21D2}"/>
              </a:ext>
            </a:extLst>
          </p:cNvPr>
          <p:cNvSpPr/>
          <p:nvPr/>
        </p:nvSpPr>
        <p:spPr>
          <a:xfrm>
            <a:off x="8822604" y="3002085"/>
            <a:ext cx="110869" cy="284444"/>
          </a:xfrm>
          <a:prstGeom prst="rect">
            <a:avLst/>
          </a:prstGeom>
          <a:noFill/>
          <a:ln w="28575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95E0DE-A54B-AEC9-AF47-4216A7D0B84A}"/>
              </a:ext>
            </a:extLst>
          </p:cNvPr>
          <p:cNvCxnSpPr>
            <a:cxnSpLocks/>
          </p:cNvCxnSpPr>
          <p:nvPr/>
        </p:nvCxnSpPr>
        <p:spPr>
          <a:xfrm>
            <a:off x="8942124" y="2026905"/>
            <a:ext cx="0" cy="23699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460DFCC7-2F44-5F74-416A-0D6A98AC11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1872" y="2523507"/>
                <a:ext cx="5204832" cy="21019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800" kern="1200" spc="1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uk-UA" dirty="0"/>
                  <a:t>Це творить два прямокутні трикутники, які мають кут </a:t>
                </a:r>
                <a14:m>
                  <m:oMath xmlns:m="http://schemas.openxmlformats.org/officeDocument/2006/math">
                    <m:r>
                      <a:rPr lang="uk-U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при камері</a:t>
                </a:r>
                <a:endParaRPr lang="en-US" dirty="0"/>
              </a:p>
              <a:p>
                <a:pPr lvl="1"/>
                <a:r>
                  <a:rPr lang="uk-UA" dirty="0"/>
                  <a:t>Цей кут </a:t>
                </a:r>
                <a14:m>
                  <m:oMath xmlns:m="http://schemas.openxmlformats.org/officeDocument/2006/math">
                    <m:r>
                      <a:rPr lang="uk-U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uk-UA" dirty="0"/>
                  <a:t> є наше </a:t>
                </a:r>
                <a:r>
                  <a:rPr lang="uk-UA" b="1" dirty="0"/>
                  <a:t>поле зору</a:t>
                </a:r>
                <a:r>
                  <a:rPr lang="en-US" b="1" dirty="0"/>
                  <a:t>/field of view</a:t>
                </a:r>
                <a:endParaRPr lang="en-US" dirty="0"/>
              </a:p>
              <a:p>
                <a:r>
                  <a:rPr lang="uk-UA" dirty="0"/>
                  <a:t>Ми вибираємо межі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−1, 1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∈[−1, 1)</m:t>
                    </m:r>
                  </m:oMath>
                </a14:m>
                <a:endParaRPr lang="uk-UA" dirty="0"/>
              </a:p>
              <a:p>
                <a:pPr lvl="1"/>
                <a:r>
                  <a:rPr lang="uk-UA" dirty="0"/>
                  <a:t>Інші межі можна вибрати але це є стандард для графічні карти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460DFCC7-2F44-5F74-416A-0D6A98AC1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2523507"/>
                <a:ext cx="5204832" cy="2101931"/>
              </a:xfrm>
              <a:prstGeom prst="rect">
                <a:avLst/>
              </a:prstGeom>
              <a:blipFill>
                <a:blip r:embed="rId6"/>
                <a:stretch>
                  <a:fillRect l="-234" t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EB8420-B18E-3BC6-4E36-C05F54DF0EBB}"/>
                  </a:ext>
                </a:extLst>
              </p:cNvPr>
              <p:cNvSpPr txBox="1"/>
              <p:nvPr/>
            </p:nvSpPr>
            <p:spPr>
              <a:xfrm>
                <a:off x="8499450" y="3789877"/>
                <a:ext cx="3654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EB8420-B18E-3BC6-4E36-C05F54DF0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9450" y="3789877"/>
                <a:ext cx="365485" cy="276999"/>
              </a:xfrm>
              <a:prstGeom prst="rect">
                <a:avLst/>
              </a:prstGeom>
              <a:blipFill>
                <a:blip r:embed="rId7"/>
                <a:stretch>
                  <a:fillRect l="-1667" r="-15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DA5457-AFF5-FD28-FD68-A2A2F04F7505}"/>
                  </a:ext>
                </a:extLst>
              </p:cNvPr>
              <p:cNvSpPr txBox="1"/>
              <p:nvPr/>
            </p:nvSpPr>
            <p:spPr>
              <a:xfrm>
                <a:off x="8689646" y="2074208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DA5457-AFF5-FD28-FD68-A2A2F04F7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9646" y="2074208"/>
                <a:ext cx="192360" cy="276999"/>
              </a:xfrm>
              <a:prstGeom prst="rect">
                <a:avLst/>
              </a:prstGeom>
              <a:blipFill>
                <a:blip r:embed="rId8"/>
                <a:stretch>
                  <a:fillRect l="-25000" r="-25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14745AD-1871-F135-01D6-9D85C5143676}"/>
              </a:ext>
            </a:extLst>
          </p:cNvPr>
          <p:cNvCxnSpPr>
            <a:cxnSpLocks/>
          </p:cNvCxnSpPr>
          <p:nvPr/>
        </p:nvCxnSpPr>
        <p:spPr>
          <a:xfrm>
            <a:off x="6516412" y="4800633"/>
            <a:ext cx="269587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3B06046-0D1C-5B6E-707E-8B8CAEF35E40}"/>
              </a:ext>
            </a:extLst>
          </p:cNvPr>
          <p:cNvCxnSpPr>
            <a:cxnSpLocks/>
          </p:cNvCxnSpPr>
          <p:nvPr/>
        </p:nvCxnSpPr>
        <p:spPr>
          <a:xfrm flipV="1">
            <a:off x="6528287" y="3718181"/>
            <a:ext cx="0" cy="10824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012FF42-7ADC-8D2B-D98C-03230BBEB1AA}"/>
                  </a:ext>
                </a:extLst>
              </p:cNvPr>
              <p:cNvSpPr txBox="1"/>
              <p:nvPr/>
            </p:nvSpPr>
            <p:spPr>
              <a:xfrm>
                <a:off x="6427793" y="3451110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012FF42-7ADC-8D2B-D98C-03230BBEB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793" y="3451110"/>
                <a:ext cx="194540" cy="276999"/>
              </a:xfrm>
              <a:prstGeom prst="rect">
                <a:avLst/>
              </a:prstGeom>
              <a:blipFill>
                <a:blip r:embed="rId9"/>
                <a:stretch>
                  <a:fillRect l="-15625" r="-9375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2E1A0DE-5244-C927-0E00-B2B443BE77EF}"/>
                  </a:ext>
                </a:extLst>
              </p:cNvPr>
              <p:cNvSpPr txBox="1"/>
              <p:nvPr/>
            </p:nvSpPr>
            <p:spPr>
              <a:xfrm>
                <a:off x="9305296" y="4635113"/>
                <a:ext cx="1803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2E1A0DE-5244-C927-0E00-B2B443BE7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296" y="4635113"/>
                <a:ext cx="180306" cy="276999"/>
              </a:xfrm>
              <a:prstGeom prst="rect">
                <a:avLst/>
              </a:prstGeom>
              <a:blipFill>
                <a:blip r:embed="rId10"/>
                <a:stretch>
                  <a:fillRect l="-16667" r="-10000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9D5BE93-93EF-F1A9-2988-E664836F904C}"/>
              </a:ext>
            </a:extLst>
          </p:cNvPr>
          <p:cNvCxnSpPr>
            <a:cxnSpLocks/>
          </p:cNvCxnSpPr>
          <p:nvPr/>
        </p:nvCxnSpPr>
        <p:spPr>
          <a:xfrm flipV="1">
            <a:off x="773808" y="4852557"/>
            <a:ext cx="1697795" cy="7316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5CFA832-7AC2-63D7-7335-911AA1C01495}"/>
              </a:ext>
            </a:extLst>
          </p:cNvPr>
          <p:cNvCxnSpPr>
            <a:cxnSpLocks/>
          </p:cNvCxnSpPr>
          <p:nvPr/>
        </p:nvCxnSpPr>
        <p:spPr>
          <a:xfrm>
            <a:off x="773808" y="5584243"/>
            <a:ext cx="169779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6C7C21A-0349-4879-4BE6-34ACE08C0EE2}"/>
              </a:ext>
            </a:extLst>
          </p:cNvPr>
          <p:cNvCxnSpPr>
            <a:cxnSpLocks/>
          </p:cNvCxnSpPr>
          <p:nvPr/>
        </p:nvCxnSpPr>
        <p:spPr>
          <a:xfrm>
            <a:off x="2471603" y="4852556"/>
            <a:ext cx="0" cy="73168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0212A88B-58E4-707C-40C9-0F102398CFF9}"/>
              </a:ext>
            </a:extLst>
          </p:cNvPr>
          <p:cNvSpPr/>
          <p:nvPr/>
        </p:nvSpPr>
        <p:spPr>
          <a:xfrm>
            <a:off x="2315688" y="5415148"/>
            <a:ext cx="155915" cy="16909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2C9B129-F7E6-DC12-1B4C-74906CB3D613}"/>
                  </a:ext>
                </a:extLst>
              </p:cNvPr>
              <p:cNvSpPr txBox="1"/>
              <p:nvPr/>
            </p:nvSpPr>
            <p:spPr>
              <a:xfrm>
                <a:off x="1237092" y="5340472"/>
                <a:ext cx="34349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2C9B129-F7E6-DC12-1B4C-74906CB3D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092" y="5340472"/>
                <a:ext cx="343492" cy="215444"/>
              </a:xfrm>
              <a:prstGeom prst="rect">
                <a:avLst/>
              </a:prstGeom>
              <a:blipFill>
                <a:blip r:embed="rId11"/>
                <a:stretch>
                  <a:fillRect l="-12500" r="-10714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15619D7-7E68-3C79-508B-F880ED9C9ED9}"/>
                  </a:ext>
                </a:extLst>
              </p:cNvPr>
              <p:cNvSpPr txBox="1"/>
              <p:nvPr/>
            </p:nvSpPr>
            <p:spPr>
              <a:xfrm>
                <a:off x="2531338" y="5063473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15619D7-7E68-3C79-508B-F880ED9C9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338" y="5063473"/>
                <a:ext cx="192360" cy="276999"/>
              </a:xfrm>
              <a:prstGeom prst="rect">
                <a:avLst/>
              </a:prstGeom>
              <a:blipFill>
                <a:blip r:embed="rId12"/>
                <a:stretch>
                  <a:fillRect l="-25000" r="-25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17BA90A-A173-EC22-E0E6-68281126C44A}"/>
                  </a:ext>
                </a:extLst>
              </p:cNvPr>
              <p:cNvSpPr txBox="1"/>
              <p:nvPr/>
            </p:nvSpPr>
            <p:spPr>
              <a:xfrm>
                <a:off x="1623247" y="5612570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17BA90A-A173-EC22-E0E6-68281126C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247" y="5612570"/>
                <a:ext cx="192360" cy="276999"/>
              </a:xfrm>
              <a:prstGeom prst="rect">
                <a:avLst/>
              </a:prstGeom>
              <a:blipFill>
                <a:blip r:embed="rId13"/>
                <a:stretch>
                  <a:fillRect l="-25000" r="-25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B0EB358-09A0-53D0-2A2F-98A6DD316378}"/>
                  </a:ext>
                </a:extLst>
              </p:cNvPr>
              <p:cNvSpPr txBox="1"/>
              <p:nvPr/>
            </p:nvSpPr>
            <p:spPr>
              <a:xfrm>
                <a:off x="2914719" y="4914438"/>
                <a:ext cx="2481257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uk-U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протилежний</m:t>
                          </m:r>
                        </m:num>
                        <m:den>
                          <m:r>
                            <a:rPr lang="uk-U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прилеглий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B0EB358-09A0-53D0-2A2F-98A6DD316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719" y="4914438"/>
                <a:ext cx="2481257" cy="62235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F9CEDF9-FB8D-D333-9C69-DBE38602B945}"/>
                  </a:ext>
                </a:extLst>
              </p:cNvPr>
              <p:cNvSpPr txBox="1"/>
              <p:nvPr/>
            </p:nvSpPr>
            <p:spPr>
              <a:xfrm>
                <a:off x="5389250" y="4942670"/>
                <a:ext cx="429605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F9CEDF9-FB8D-D333-9C69-DBE38602B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9250" y="4942670"/>
                <a:ext cx="429605" cy="51860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0E59702-C9B9-2181-3969-E5617682BC60}"/>
                  </a:ext>
                </a:extLst>
              </p:cNvPr>
              <p:cNvSpPr txBox="1"/>
              <p:nvPr/>
            </p:nvSpPr>
            <p:spPr>
              <a:xfrm>
                <a:off x="2646155" y="5770209"/>
                <a:ext cx="1714765" cy="520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arct</m:t>
                          </m:r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an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0E59702-C9B9-2181-3969-E5617682B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155" y="5770209"/>
                <a:ext cx="1714765" cy="52091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8777BD6-3E66-62B8-33CB-14277E42D9C2}"/>
                  </a:ext>
                </a:extLst>
              </p:cNvPr>
              <p:cNvSpPr txBox="1"/>
              <p:nvPr/>
            </p:nvSpPr>
            <p:spPr>
              <a:xfrm>
                <a:off x="2627518" y="6347864"/>
                <a:ext cx="20970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=45°∗2=90°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8777BD6-3E66-62B8-33CB-14277E42D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518" y="6347864"/>
                <a:ext cx="2097048" cy="276999"/>
              </a:xfrm>
              <a:prstGeom prst="rect">
                <a:avLst/>
              </a:prstGeom>
              <a:blipFill>
                <a:blip r:embed="rId17"/>
                <a:stretch>
                  <a:fillRect l="-1163" r="-2035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0DE31AB-523F-C01E-4ADD-17ACBF4EBC68}"/>
                  </a:ext>
                </a:extLst>
              </p:cNvPr>
              <p:cNvSpPr txBox="1"/>
              <p:nvPr/>
            </p:nvSpPr>
            <p:spPr>
              <a:xfrm>
                <a:off x="6270170" y="5375773"/>
                <a:ext cx="3669472" cy="923330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</a:rPr>
                  <a:t>Вживаючи цей стандарт, наше поле зору є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90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uk-UA" dirty="0">
                    <a:solidFill>
                      <a:schemeClr val="bg1"/>
                    </a:solidFill>
                  </a:rPr>
                  <a:t>. В інші лекції, ми навчимося міняти цей кут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0DE31AB-523F-C01E-4ADD-17ACBF4EB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0170" y="5375773"/>
                <a:ext cx="3669472" cy="923330"/>
              </a:xfrm>
              <a:prstGeom prst="rect">
                <a:avLst/>
              </a:prstGeom>
              <a:blipFill>
                <a:blip r:embed="rId18"/>
                <a:stretch>
                  <a:fillRect l="-1495" t="-3974" r="-66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CEC4672B-9BE3-669E-37E9-B48E7376E4DF}"/>
              </a:ext>
            </a:extLst>
          </p:cNvPr>
          <p:cNvSpPr/>
          <p:nvPr/>
        </p:nvSpPr>
        <p:spPr>
          <a:xfrm>
            <a:off x="2594758" y="5676405"/>
            <a:ext cx="2160121" cy="108634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A34A460-D512-03DA-FE4E-EAA7EAEA81E5}"/>
              </a:ext>
            </a:extLst>
          </p:cNvPr>
          <p:cNvCxnSpPr>
            <a:cxnSpLocks/>
          </p:cNvCxnSpPr>
          <p:nvPr/>
        </p:nvCxnSpPr>
        <p:spPr>
          <a:xfrm flipV="1">
            <a:off x="7128424" y="1691322"/>
            <a:ext cx="3610098" cy="144767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2FD506-911F-62B8-AAD4-924186FA8B07}"/>
              </a:ext>
            </a:extLst>
          </p:cNvPr>
          <p:cNvCxnSpPr>
            <a:cxnSpLocks/>
          </p:cNvCxnSpPr>
          <p:nvPr/>
        </p:nvCxnSpPr>
        <p:spPr>
          <a:xfrm>
            <a:off x="7128424" y="3138998"/>
            <a:ext cx="3610098" cy="144767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C7D70F9-A8B8-90CB-C33E-4DBC873E1D51}"/>
              </a:ext>
            </a:extLst>
          </p:cNvPr>
          <p:cNvSpPr/>
          <p:nvPr/>
        </p:nvSpPr>
        <p:spPr>
          <a:xfrm>
            <a:off x="8864935" y="2342200"/>
            <a:ext cx="154377" cy="14592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BA950B5-8424-4024-D877-D7243AF5FB50}"/>
              </a:ext>
            </a:extLst>
          </p:cNvPr>
          <p:cNvSpPr/>
          <p:nvPr/>
        </p:nvSpPr>
        <p:spPr>
          <a:xfrm>
            <a:off x="8864935" y="3798884"/>
            <a:ext cx="154377" cy="14592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03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0" animBg="1"/>
      <p:bldP spid="11" grpId="0"/>
      <p:bldP spid="14" grpId="0"/>
      <p:bldP spid="15" grpId="0"/>
      <p:bldP spid="36" grpId="0" animBg="1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 animBg="1"/>
      <p:bldP spid="4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5684D-15A7-C96D-7527-94A2E661C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Перетворення точок до монітора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5FCFF9-C649-329C-0F9D-BA287ADF50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3583260" cy="4351337"/>
              </a:xfrm>
            </p:spPr>
            <p:txBody>
              <a:bodyPr/>
              <a:lstStyle/>
              <a:p>
                <a:r>
                  <a:rPr lang="uk-UA" dirty="0"/>
                  <a:t>Наший діапазон є в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і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uk-UA" dirty="0"/>
                  <a:t>, так що ми приймаємо точки в квадраті на площині монітора</a:t>
                </a:r>
                <a:endParaRPr lang="en-US" dirty="0"/>
              </a:p>
              <a:p>
                <a:r>
                  <a:rPr lang="uk-UA" dirty="0"/>
                  <a:t>Точки поза цього квадрата ми ігноруємо</a:t>
                </a:r>
              </a:p>
              <a:p>
                <a:r>
                  <a:rPr lang="uk-UA" dirty="0"/>
                  <a:t>Наша система координатів в цьому квадраті називається </a:t>
                </a:r>
                <a:r>
                  <a:rPr lang="en-US" b="1" dirty="0"/>
                  <a:t>NDC space (normalized device coordinate)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5FCFF9-C649-329C-0F9D-BA287ADF50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3583260" cy="4351337"/>
              </a:xfrm>
              <a:blipFill>
                <a:blip r:embed="rId2"/>
                <a:stretch>
                  <a:fillRect l="-340" t="-1120" r="-2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4FC147AA-15D5-8C0B-7E10-FCAE77C74160}"/>
              </a:ext>
            </a:extLst>
          </p:cNvPr>
          <p:cNvSpPr/>
          <p:nvPr/>
        </p:nvSpPr>
        <p:spPr>
          <a:xfrm>
            <a:off x="8041238" y="3305928"/>
            <a:ext cx="107577" cy="9562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A637730-8271-AECE-99B0-00D1AEE72592}"/>
              </a:ext>
            </a:extLst>
          </p:cNvPr>
          <p:cNvSpPr/>
          <p:nvPr/>
        </p:nvSpPr>
        <p:spPr>
          <a:xfrm>
            <a:off x="8921358" y="2354166"/>
            <a:ext cx="107577" cy="9562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2E964F4-B458-7BB2-B67F-4B2C3DAB9D42}"/>
              </a:ext>
            </a:extLst>
          </p:cNvPr>
          <p:cNvSpPr/>
          <p:nvPr/>
        </p:nvSpPr>
        <p:spPr>
          <a:xfrm>
            <a:off x="9253052" y="2912214"/>
            <a:ext cx="107577" cy="9562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Camera">
                <a:extLst>
                  <a:ext uri="{FF2B5EF4-FFF2-40B4-BE49-F238E27FC236}">
                    <a16:creationId xmlns:a16="http://schemas.microsoft.com/office/drawing/2014/main" id="{A1DC5465-604B-2B4E-592E-589EFEA42EE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148273" y="4881848"/>
              <a:ext cx="947591" cy="96151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47591" cy="961517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780764" ay="1360512" az="930460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613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Camera">
                <a:extLst>
                  <a:ext uri="{FF2B5EF4-FFF2-40B4-BE49-F238E27FC236}">
                    <a16:creationId xmlns:a16="http://schemas.microsoft.com/office/drawing/2014/main" id="{A1DC5465-604B-2B4E-592E-589EFEA42E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48273" y="4881848"/>
                <a:ext cx="947591" cy="961517"/>
              </a:xfrm>
              <a:prstGeom prst="rect">
                <a:avLst/>
              </a:prstGeom>
            </p:spPr>
          </p:pic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D2D39B-2632-CA4D-0BCC-234163DDB21F}"/>
              </a:ext>
            </a:extLst>
          </p:cNvPr>
          <p:cNvCxnSpPr/>
          <p:nvPr/>
        </p:nvCxnSpPr>
        <p:spPr>
          <a:xfrm>
            <a:off x="6518816" y="3893127"/>
            <a:ext cx="1769035" cy="370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B12C3D-DE50-5A21-4ECA-A93ABF564FE0}"/>
              </a:ext>
            </a:extLst>
          </p:cNvPr>
          <p:cNvCxnSpPr>
            <a:cxnSpLocks/>
          </p:cNvCxnSpPr>
          <p:nvPr/>
        </p:nvCxnSpPr>
        <p:spPr>
          <a:xfrm>
            <a:off x="8287851" y="4263668"/>
            <a:ext cx="0" cy="1153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FCEF96F-0968-D176-7520-A2DF4B666BF6}"/>
              </a:ext>
            </a:extLst>
          </p:cNvPr>
          <p:cNvCxnSpPr/>
          <p:nvPr/>
        </p:nvCxnSpPr>
        <p:spPr>
          <a:xfrm>
            <a:off x="6518816" y="3893127"/>
            <a:ext cx="0" cy="992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A519F81-71D3-05D0-623E-278605D6A853}"/>
              </a:ext>
            </a:extLst>
          </p:cNvPr>
          <p:cNvCxnSpPr/>
          <p:nvPr/>
        </p:nvCxnSpPr>
        <p:spPr>
          <a:xfrm>
            <a:off x="6518816" y="4885571"/>
            <a:ext cx="1769035" cy="531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3884393-C6A7-E6EC-481A-72CB8E431FD7}"/>
              </a:ext>
            </a:extLst>
          </p:cNvPr>
          <p:cNvCxnSpPr>
            <a:cxnSpLocks/>
            <a:stCxn id="7" idx="3"/>
          </p:cNvCxnSpPr>
          <p:nvPr/>
        </p:nvCxnSpPr>
        <p:spPr>
          <a:xfrm flipH="1">
            <a:off x="7272150" y="3387547"/>
            <a:ext cx="784842" cy="1149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5328466-0C82-8936-AC7A-FE9F8204AEAF}"/>
              </a:ext>
            </a:extLst>
          </p:cNvPr>
          <p:cNvCxnSpPr>
            <a:cxnSpLocks/>
            <a:stCxn id="9" idx="3"/>
          </p:cNvCxnSpPr>
          <p:nvPr/>
        </p:nvCxnSpPr>
        <p:spPr>
          <a:xfrm flipH="1">
            <a:off x="7612510" y="2993833"/>
            <a:ext cx="1656296" cy="1536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3B9FAD-D896-3213-BD52-7B7FAA93574F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7549610" y="2435785"/>
            <a:ext cx="1387502" cy="1827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E771670A-DA4F-C035-4157-5D19818BFAB6}"/>
              </a:ext>
            </a:extLst>
          </p:cNvPr>
          <p:cNvSpPr/>
          <p:nvPr/>
        </p:nvSpPr>
        <p:spPr>
          <a:xfrm>
            <a:off x="7233336" y="4478996"/>
            <a:ext cx="107577" cy="9562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9920DC4-2D0B-52BA-8CF2-70741DF0F723}"/>
              </a:ext>
            </a:extLst>
          </p:cNvPr>
          <p:cNvSpPr/>
          <p:nvPr/>
        </p:nvSpPr>
        <p:spPr>
          <a:xfrm>
            <a:off x="7520687" y="4186801"/>
            <a:ext cx="107577" cy="9562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B2534E4-F752-9A02-28A6-B65840E89D2D}"/>
              </a:ext>
            </a:extLst>
          </p:cNvPr>
          <p:cNvSpPr/>
          <p:nvPr/>
        </p:nvSpPr>
        <p:spPr>
          <a:xfrm>
            <a:off x="7582339" y="4453609"/>
            <a:ext cx="107577" cy="9562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693167-C26F-2CFA-074A-8FBAB755C994}"/>
              </a:ext>
            </a:extLst>
          </p:cNvPr>
          <p:cNvCxnSpPr/>
          <p:nvPr/>
        </p:nvCxnSpPr>
        <p:spPr>
          <a:xfrm>
            <a:off x="6518816" y="3893127"/>
            <a:ext cx="149412" cy="12582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239318-07AE-3ACC-B74C-17D0F228F880}"/>
              </a:ext>
            </a:extLst>
          </p:cNvPr>
          <p:cNvCxnSpPr/>
          <p:nvPr/>
        </p:nvCxnSpPr>
        <p:spPr>
          <a:xfrm flipH="1">
            <a:off x="6757875" y="4282424"/>
            <a:ext cx="1529976" cy="913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60AE1B8-0DB4-7D21-3845-BCF620B92544}"/>
              </a:ext>
            </a:extLst>
          </p:cNvPr>
          <p:cNvCxnSpPr/>
          <p:nvPr/>
        </p:nvCxnSpPr>
        <p:spPr>
          <a:xfrm flipH="1" flipV="1">
            <a:off x="6805687" y="5255762"/>
            <a:ext cx="1482164" cy="161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65DDAD-23E2-0522-AA1F-82E5946B968D}"/>
              </a:ext>
            </a:extLst>
          </p:cNvPr>
          <p:cNvCxnSpPr/>
          <p:nvPr/>
        </p:nvCxnSpPr>
        <p:spPr>
          <a:xfrm>
            <a:off x="6518816" y="4881848"/>
            <a:ext cx="149412" cy="314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D0EDE55-B539-5C9E-2D68-B8391D245F85}"/>
                  </a:ext>
                </a:extLst>
              </p:cNvPr>
              <p:cNvSpPr txBox="1"/>
              <p:nvPr/>
            </p:nvSpPr>
            <p:spPr>
              <a:xfrm>
                <a:off x="6172179" y="4165279"/>
                <a:ext cx="3654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D0EDE55-B539-5C9E-2D68-B8391D245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179" y="4165279"/>
                <a:ext cx="365485" cy="276999"/>
              </a:xfrm>
              <a:prstGeom prst="rect">
                <a:avLst/>
              </a:prstGeom>
              <a:blipFill>
                <a:blip r:embed="rId5"/>
                <a:stretch>
                  <a:fillRect l="-1667" r="-15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C209160-22FE-7B62-F4D4-F89F1F4B1052}"/>
                  </a:ext>
                </a:extLst>
              </p:cNvPr>
              <p:cNvSpPr txBox="1"/>
              <p:nvPr/>
            </p:nvSpPr>
            <p:spPr>
              <a:xfrm>
                <a:off x="6996957" y="4934619"/>
                <a:ext cx="3654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C209160-22FE-7B62-F4D4-F89F1F4B1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6957" y="4934619"/>
                <a:ext cx="365485" cy="276999"/>
              </a:xfrm>
              <a:prstGeom prst="rect">
                <a:avLst/>
              </a:prstGeom>
              <a:blipFill>
                <a:blip r:embed="rId6"/>
                <a:stretch>
                  <a:fillRect l="-3333" r="-13333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DC21A35-9CBB-FD22-F76C-D1934C993C54}"/>
                  </a:ext>
                </a:extLst>
              </p:cNvPr>
              <p:cNvSpPr txBox="1"/>
              <p:nvPr/>
            </p:nvSpPr>
            <p:spPr>
              <a:xfrm>
                <a:off x="8281174" y="4708509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DC21A35-9CBB-FD22-F76C-D1934C993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1174" y="4708509"/>
                <a:ext cx="192360" cy="276999"/>
              </a:xfrm>
              <a:prstGeom prst="rect">
                <a:avLst/>
              </a:prstGeom>
              <a:blipFill>
                <a:blip r:embed="rId7"/>
                <a:stretch>
                  <a:fillRect l="-25000" r="-25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D751E9-F9F2-74BD-A626-8E4487D0DE2A}"/>
                  </a:ext>
                </a:extLst>
              </p:cNvPr>
              <p:cNvSpPr txBox="1"/>
              <p:nvPr/>
            </p:nvSpPr>
            <p:spPr>
              <a:xfrm>
                <a:off x="7187932" y="3790273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D751E9-F9F2-74BD-A626-8E4487D0D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932" y="3790273"/>
                <a:ext cx="192360" cy="276999"/>
              </a:xfrm>
              <a:prstGeom prst="rect">
                <a:avLst/>
              </a:prstGeom>
              <a:blipFill>
                <a:blip r:embed="rId8"/>
                <a:stretch>
                  <a:fillRect l="-25000" r="-25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C540414-DAE2-B289-F8DF-FA895E730162}"/>
              </a:ext>
            </a:extLst>
          </p:cNvPr>
          <p:cNvCxnSpPr>
            <a:cxnSpLocks/>
          </p:cNvCxnSpPr>
          <p:nvPr/>
        </p:nvCxnSpPr>
        <p:spPr>
          <a:xfrm flipV="1">
            <a:off x="7403333" y="3645725"/>
            <a:ext cx="0" cy="10934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C5199B-FC75-43BA-6AA6-8AADBD753895}"/>
              </a:ext>
            </a:extLst>
          </p:cNvPr>
          <p:cNvCxnSpPr>
            <a:cxnSpLocks/>
          </p:cNvCxnSpPr>
          <p:nvPr/>
        </p:nvCxnSpPr>
        <p:spPr>
          <a:xfrm>
            <a:off x="7403333" y="4739211"/>
            <a:ext cx="0" cy="9609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4AFAC89-9811-6196-8FD8-775F59C04280}"/>
              </a:ext>
            </a:extLst>
          </p:cNvPr>
          <p:cNvCxnSpPr>
            <a:cxnSpLocks/>
          </p:cNvCxnSpPr>
          <p:nvPr/>
        </p:nvCxnSpPr>
        <p:spPr>
          <a:xfrm>
            <a:off x="7403333" y="4739211"/>
            <a:ext cx="1298795" cy="354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1EC1B9-CC2C-1014-044E-013BA05E946A}"/>
              </a:ext>
            </a:extLst>
          </p:cNvPr>
          <p:cNvCxnSpPr>
            <a:cxnSpLocks/>
          </p:cNvCxnSpPr>
          <p:nvPr/>
        </p:nvCxnSpPr>
        <p:spPr>
          <a:xfrm flipH="1" flipV="1">
            <a:off x="6310938" y="4434347"/>
            <a:ext cx="1093327" cy="3039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D72B919-694D-30CF-685F-3AD7272F5D66}"/>
              </a:ext>
            </a:extLst>
          </p:cNvPr>
          <p:cNvCxnSpPr>
            <a:cxnSpLocks/>
          </p:cNvCxnSpPr>
          <p:nvPr/>
        </p:nvCxnSpPr>
        <p:spPr>
          <a:xfrm>
            <a:off x="5866123" y="3333377"/>
            <a:ext cx="502648" cy="733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C20AEA4C-4CB0-21A9-4EFA-39BE75224A26}"/>
              </a:ext>
            </a:extLst>
          </p:cNvPr>
          <p:cNvSpPr/>
          <p:nvPr/>
        </p:nvSpPr>
        <p:spPr>
          <a:xfrm>
            <a:off x="6311539" y="4029299"/>
            <a:ext cx="107577" cy="95623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8463FFA-9EDE-F817-A72D-EF361E5B8C40}"/>
              </a:ext>
            </a:extLst>
          </p:cNvPr>
          <p:cNvSpPr/>
          <p:nvPr/>
        </p:nvSpPr>
        <p:spPr>
          <a:xfrm>
            <a:off x="5812334" y="3280935"/>
            <a:ext cx="107577" cy="95623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29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56" grpId="0" animBg="1"/>
      <p:bldP spid="5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D7B10-FAB0-59EA-9657-581A96BFB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NDC</a:t>
            </a:r>
            <a:r>
              <a:rPr lang="uk-UA" dirty="0"/>
              <a:t> до Координати Пікселів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A2931B-620F-566E-693A-8519DC9341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8595360" cy="1454727"/>
              </a:xfrm>
            </p:spPr>
            <p:txBody>
              <a:bodyPr/>
              <a:lstStyle/>
              <a:p>
                <a:r>
                  <a:rPr lang="uk-UA" dirty="0"/>
                  <a:t>Наші координати для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і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є між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[−1, 1)</m:t>
                    </m:r>
                  </m:oMath>
                </a14:m>
                <a:r>
                  <a:rPr lang="uk-UA" dirty="0"/>
                  <a:t> але координати пікселів є між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[0,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𝑊𝑖𝑛𝑑𝑜𝑤𝑊𝑖𝑑𝑡h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для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uk-UA" dirty="0"/>
                  <a:t>, і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[0,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𝑊𝑖𝑛𝑑𝑜𝑤𝐻𝑒𝑖𝑔h𝑡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uk-UA" dirty="0"/>
                  <a:t>для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r>
                  <a:rPr lang="uk-UA" dirty="0"/>
                  <a:t>Нам потрібно перетворити наші координати з простору </a:t>
                </a:r>
                <a:r>
                  <a:rPr lang="en-US" dirty="0"/>
                  <a:t>NDC </a:t>
                </a:r>
                <a:r>
                  <a:rPr lang="uk-UA" dirty="0"/>
                  <a:t>в просторі пікселів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A2931B-620F-566E-693A-8519DC9341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8595360" cy="1454727"/>
              </a:xfrm>
              <a:blipFill>
                <a:blip r:embed="rId2"/>
                <a:stretch>
                  <a:fillRect l="-142" t="-3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E58D7E-21DF-45C7-266F-7441FDDFE1BD}"/>
                  </a:ext>
                </a:extLst>
              </p:cNvPr>
              <p:cNvSpPr txBox="1"/>
              <p:nvPr/>
            </p:nvSpPr>
            <p:spPr>
              <a:xfrm>
                <a:off x="1315192" y="3421005"/>
                <a:ext cx="13414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∈[−1,1)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E58D7E-21DF-45C7-266F-7441FDDFE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192" y="3421005"/>
                <a:ext cx="1341457" cy="276999"/>
              </a:xfrm>
              <a:prstGeom prst="rect">
                <a:avLst/>
              </a:prstGeom>
              <a:blipFill>
                <a:blip r:embed="rId3"/>
                <a:stretch>
                  <a:fillRect l="-1818" r="-5909" b="-41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9FC4F8-B8F2-1B2D-895A-BC248E45D58A}"/>
                  </a:ext>
                </a:extLst>
              </p:cNvPr>
              <p:cNvSpPr txBox="1"/>
              <p:nvPr/>
            </p:nvSpPr>
            <p:spPr>
              <a:xfrm>
                <a:off x="5691249" y="3421004"/>
                <a:ext cx="45285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𝑆𝑐𝑟𝑒𝑒𝑛𝑊𝑖𝑑𝑡h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𝑆𝑐𝑟𝑒𝑒𝑛𝐻𝑒𝑖𝑔h𝑡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9FC4F8-B8F2-1B2D-895A-BC248E45D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249" y="3421004"/>
                <a:ext cx="4528547" cy="276999"/>
              </a:xfrm>
              <a:prstGeom prst="rect">
                <a:avLst/>
              </a:prstGeom>
              <a:blipFill>
                <a:blip r:embed="rId4"/>
                <a:stretch>
                  <a:fillRect l="-1887" t="-28261" r="-809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F25C5115-3503-85C7-945F-FD339AEAEA21}"/>
              </a:ext>
            </a:extLst>
          </p:cNvPr>
          <p:cNvSpPr/>
          <p:nvPr/>
        </p:nvSpPr>
        <p:spPr>
          <a:xfrm>
            <a:off x="1261872" y="3378530"/>
            <a:ext cx="501614" cy="38594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7B4704-2128-AC7E-AB57-6038F5444682}"/>
              </a:ext>
            </a:extLst>
          </p:cNvPr>
          <p:cNvSpPr/>
          <p:nvPr/>
        </p:nvSpPr>
        <p:spPr>
          <a:xfrm>
            <a:off x="5628904" y="3378530"/>
            <a:ext cx="273132" cy="38594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FD305C-CAC0-2BC8-EF02-3067E10D26AF}"/>
              </a:ext>
            </a:extLst>
          </p:cNvPr>
          <p:cNvSpPr/>
          <p:nvPr/>
        </p:nvSpPr>
        <p:spPr>
          <a:xfrm>
            <a:off x="7914904" y="3378531"/>
            <a:ext cx="178130" cy="38594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BDB35-8868-B925-34CD-000287184C39}"/>
              </a:ext>
            </a:extLst>
          </p:cNvPr>
          <p:cNvSpPr txBox="1"/>
          <p:nvPr/>
        </p:nvSpPr>
        <p:spPr>
          <a:xfrm>
            <a:off x="525071" y="3901955"/>
            <a:ext cx="2286000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Наші координати в просторі </a:t>
            </a:r>
            <a:r>
              <a:rPr lang="en-US" dirty="0">
                <a:solidFill>
                  <a:schemeClr val="bg1"/>
                </a:solidFill>
              </a:rPr>
              <a:t>NDC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755E20-643A-CFF2-DC2F-AA0799D17EAA}"/>
              </a:ext>
            </a:extLst>
          </p:cNvPr>
          <p:cNvSpPr txBox="1"/>
          <p:nvPr/>
        </p:nvSpPr>
        <p:spPr>
          <a:xfrm>
            <a:off x="5622554" y="3902102"/>
            <a:ext cx="2286000" cy="92333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Координати, які ми хочемо знайти в просторі пікселів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016F20-7361-670A-5522-66C34E193E37}"/>
              </a:ext>
            </a:extLst>
          </p:cNvPr>
          <p:cNvSpPr/>
          <p:nvPr/>
        </p:nvSpPr>
        <p:spPr>
          <a:xfrm>
            <a:off x="7687294" y="3378530"/>
            <a:ext cx="178130" cy="38594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FA4AF5-F303-3979-8634-D27AED56EEDA}"/>
              </a:ext>
            </a:extLst>
          </p:cNvPr>
          <p:cNvSpPr/>
          <p:nvPr/>
        </p:nvSpPr>
        <p:spPr>
          <a:xfrm>
            <a:off x="9977341" y="3384468"/>
            <a:ext cx="178130" cy="38594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124D99-6D0F-F5DD-8FA5-49138AD9E668}"/>
              </a:ext>
            </a:extLst>
          </p:cNvPr>
          <p:cNvSpPr txBox="1"/>
          <p:nvPr/>
        </p:nvSpPr>
        <p:spPr>
          <a:xfrm>
            <a:off x="7997618" y="3901955"/>
            <a:ext cx="2683081" cy="1200329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Наш діапазон не включає, оскільки ми рахуємо 0 (уникаємо подвійного рахунку)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1E7064-D03F-3DE2-7647-07F177A5990D}"/>
              </a:ext>
            </a:extLst>
          </p:cNvPr>
          <p:cNvSpPr/>
          <p:nvPr/>
        </p:nvSpPr>
        <p:spPr>
          <a:xfrm>
            <a:off x="2478519" y="3378530"/>
            <a:ext cx="178130" cy="38594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F1BDC8-C434-2E89-2B5D-535175627331}"/>
              </a:ext>
            </a:extLst>
          </p:cNvPr>
          <p:cNvSpPr txBox="1"/>
          <p:nvPr/>
        </p:nvSpPr>
        <p:spPr>
          <a:xfrm>
            <a:off x="2900136" y="3902102"/>
            <a:ext cx="2633353" cy="175432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За цю саму пречину, наш діапазон для </a:t>
            </a:r>
            <a:r>
              <a:rPr lang="en-US" dirty="0">
                <a:solidFill>
                  <a:schemeClr val="bg1"/>
                </a:solidFill>
              </a:rPr>
              <a:t>NDC </a:t>
            </a:r>
            <a:r>
              <a:rPr lang="uk-UA" dirty="0">
                <a:solidFill>
                  <a:schemeClr val="bg1"/>
                </a:solidFill>
              </a:rPr>
              <a:t>не є включний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uk-UA" dirty="0">
                <a:solidFill>
                  <a:schemeClr val="bg1"/>
                </a:solidFill>
              </a:rPr>
              <a:t>уникаємо включення нескінченно тонкої лінії)</a:t>
            </a:r>
          </a:p>
        </p:txBody>
      </p:sp>
    </p:spTree>
    <p:extLst>
      <p:ext uri="{BB962C8B-B14F-4D97-AF65-F5344CB8AC3E}">
        <p14:creationId xmlns:p14="http://schemas.microsoft.com/office/powerpoint/2010/main" val="108003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74936-ACF4-BAA7-74E5-5A090C4A2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NDC</a:t>
            </a:r>
            <a:r>
              <a:rPr lang="uk-UA" dirty="0"/>
              <a:t> до Координати Пікселів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DDBBE5-2F15-7014-27A2-540A777EBAAE}"/>
                  </a:ext>
                </a:extLst>
              </p:cNvPr>
              <p:cNvSpPr txBox="1"/>
              <p:nvPr/>
            </p:nvSpPr>
            <p:spPr>
              <a:xfrm>
                <a:off x="1145189" y="2983528"/>
                <a:ext cx="13414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∈[−1,1)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DDBBE5-2F15-7014-27A2-540A777EB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189" y="2983528"/>
                <a:ext cx="1341457" cy="276999"/>
              </a:xfrm>
              <a:prstGeom prst="rect">
                <a:avLst/>
              </a:prstGeom>
              <a:blipFill>
                <a:blip r:embed="rId2"/>
                <a:stretch>
                  <a:fillRect l="-1818" r="-5909" b="-41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97E58E-796B-1AFB-1ABB-9AC74EF531FB}"/>
                  </a:ext>
                </a:extLst>
              </p:cNvPr>
              <p:cNvSpPr txBox="1"/>
              <p:nvPr/>
            </p:nvSpPr>
            <p:spPr>
              <a:xfrm>
                <a:off x="3128368" y="2983528"/>
                <a:ext cx="45285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𝑆𝑐𝑟𝑒𝑒𝑛𝑊𝑖𝑑𝑡h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𝑆𝑐𝑟𝑒𝑒𝑛𝐻𝑒𝑖𝑔h𝑡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97E58E-796B-1AFB-1ABB-9AC74EF53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368" y="2983528"/>
                <a:ext cx="4528547" cy="276999"/>
              </a:xfrm>
              <a:prstGeom prst="rect">
                <a:avLst/>
              </a:prstGeom>
              <a:blipFill>
                <a:blip r:embed="rId3"/>
                <a:stretch>
                  <a:fillRect l="-1750" t="-28261" r="-808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1893CF-F8EC-4813-0842-E64DFE1A061B}"/>
                  </a:ext>
                </a:extLst>
              </p:cNvPr>
              <p:cNvSpPr txBox="1"/>
              <p:nvPr/>
            </p:nvSpPr>
            <p:spPr>
              <a:xfrm>
                <a:off x="1145189" y="3534571"/>
                <a:ext cx="35362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∈[0,2)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1893CF-F8EC-4813-0842-E64DFE1A0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189" y="3534571"/>
                <a:ext cx="3536289" cy="276999"/>
              </a:xfrm>
              <a:prstGeom prst="rect">
                <a:avLst/>
              </a:prstGeom>
              <a:blipFill>
                <a:blip r:embed="rId4"/>
                <a:stretch>
                  <a:fillRect r="-1897" b="-4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BCEBB3-E92E-19C6-9470-58C6B0CBAA43}"/>
              </a:ext>
            </a:extLst>
          </p:cNvPr>
          <p:cNvCxnSpPr>
            <a:endCxn id="6" idx="1"/>
          </p:cNvCxnSpPr>
          <p:nvPr/>
        </p:nvCxnSpPr>
        <p:spPr>
          <a:xfrm>
            <a:off x="1145189" y="3260527"/>
            <a:ext cx="0" cy="4125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142957-1095-41E0-17AA-F9656000873D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86646" y="3122028"/>
            <a:ext cx="2104809" cy="412543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E023628-1DA2-B0D5-2958-A6DC99C087E5}"/>
                  </a:ext>
                </a:extLst>
              </p:cNvPr>
              <p:cNvSpPr txBox="1"/>
              <p:nvPr/>
            </p:nvSpPr>
            <p:spPr>
              <a:xfrm>
                <a:off x="5479914" y="3466799"/>
                <a:ext cx="4889771" cy="646331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</a:rPr>
                  <a:t>Коли додаємо 1 до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</a:t>
                </a:r>
                <a:r>
                  <a:rPr lang="uk-UA" dirty="0">
                    <a:solidFill>
                      <a:schemeClr val="bg1"/>
                    </a:solidFill>
                  </a:rPr>
                  <a:t> такош додаємо 1 до межі нашого діапазону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E023628-1DA2-B0D5-2958-A6DC99C08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914" y="3466799"/>
                <a:ext cx="4889771" cy="646331"/>
              </a:xfrm>
              <a:prstGeom prst="rect">
                <a:avLst/>
              </a:prstGeom>
              <a:blipFill>
                <a:blip r:embed="rId5"/>
                <a:stretch>
                  <a:fillRect l="-1122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4919B61-65D1-E5C1-A87F-311B7E66CBEB}"/>
                  </a:ext>
                </a:extLst>
              </p:cNvPr>
              <p:cNvSpPr txBox="1"/>
              <p:nvPr/>
            </p:nvSpPr>
            <p:spPr>
              <a:xfrm>
                <a:off x="1145189" y="4265332"/>
                <a:ext cx="3409588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uk-U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4919B61-65D1-E5C1-A87F-311B7E66C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189" y="4265332"/>
                <a:ext cx="3409588" cy="518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8461FA2F-45DC-0B1A-0FB8-9E68139B3E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8595360" cy="1108953"/>
              </a:xfrm>
            </p:spPr>
            <p:txBody>
              <a:bodyPr/>
              <a:lstStyle/>
              <a:p>
                <a:r>
                  <a:rPr lang="uk-UA" dirty="0"/>
                  <a:t>Ми перше знайдемо формулу яка перетворить наші діапазони на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і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до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[0,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1)</m:t>
                    </m:r>
                  </m:oMath>
                </a14:m>
                <a:r>
                  <a:rPr lang="uk-UA" dirty="0"/>
                  <a:t>, а тоді лехко буде можна перетворити до простору пікселів</a:t>
                </a:r>
                <a:endParaRPr lang="en-US" dirty="0"/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8461FA2F-45DC-0B1A-0FB8-9E68139B3E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8595360" cy="1108953"/>
              </a:xfrm>
              <a:blipFill>
                <a:blip r:embed="rId7"/>
                <a:stretch>
                  <a:fillRect l="-142" t="-4396" r="-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0A79688-A066-14EC-98BB-6EC32369CF4C}"/>
              </a:ext>
            </a:extLst>
          </p:cNvPr>
          <p:cNvSpPr txBox="1"/>
          <p:nvPr/>
        </p:nvSpPr>
        <p:spPr>
          <a:xfrm>
            <a:off x="5479914" y="4208834"/>
            <a:ext cx="4889771" cy="92333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Так само як з додаваням, діленя змінни з лівої сторони також ділить межі нашого діапозону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BD85AF4-C67B-5383-D137-0222EFBFD151}"/>
                  </a:ext>
                </a:extLst>
              </p:cNvPr>
              <p:cNvSpPr txBox="1"/>
              <p:nvPr/>
            </p:nvSpPr>
            <p:spPr>
              <a:xfrm>
                <a:off x="1145189" y="5231081"/>
                <a:ext cx="4139330" cy="923330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</a:rPr>
                  <a:t>Наші діапазони є між </a:t>
                </a:r>
                <a14:m>
                  <m:oMath xmlns:m="http://schemas.openxmlformats.org/officeDocument/2006/math">
                    <m:r>
                      <a:rPr lang="uk-UA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uk-UA" dirty="0">
                    <a:solidFill>
                      <a:schemeClr val="bg1"/>
                    </a:solidFill>
                  </a:rPr>
                  <a:t> і </a:t>
                </a:r>
                <a14:m>
                  <m:oMath xmlns:m="http://schemas.openxmlformats.org/officeDocument/2006/math">
                    <m:r>
                      <a:rPr lang="uk-UA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uk-UA" dirty="0">
                    <a:solidFill>
                      <a:schemeClr val="bg1"/>
                    </a:solidFill>
                  </a:rPr>
                  <a:t>, тепер можемо їх лехко перетворити на координати пікселів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uk-UA" dirty="0">
                    <a:solidFill>
                      <a:schemeClr val="bg1"/>
                    </a:solidFill>
                  </a:rPr>
                  <a:t>і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BD85AF4-C67B-5383-D137-0222EFBFD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189" y="5231081"/>
                <a:ext cx="4139330" cy="923330"/>
              </a:xfrm>
              <a:prstGeom prst="rect">
                <a:avLst/>
              </a:prstGeom>
              <a:blipFill>
                <a:blip r:embed="rId8"/>
                <a:stretch>
                  <a:fillRect l="-1325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0F810A70-EB2B-C3E9-293B-2EAF66D88105}"/>
              </a:ext>
            </a:extLst>
          </p:cNvPr>
          <p:cNvSpPr/>
          <p:nvPr/>
        </p:nvSpPr>
        <p:spPr>
          <a:xfrm>
            <a:off x="1021278" y="4113130"/>
            <a:ext cx="3660195" cy="84095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85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 animBg="1"/>
      <p:bldP spid="17" grpId="0"/>
      <p:bldP spid="19" grpId="0" animBg="1"/>
      <p:bldP spid="21" grpId="0" animBg="1"/>
      <p:bldP spid="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4B850-C829-165F-D859-0F1C23271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NDC</a:t>
            </a:r>
            <a:r>
              <a:rPr lang="uk-UA" dirty="0"/>
              <a:t> до Координати Пікселів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9B994D-51C0-095F-62A9-DADF134DA3F6}"/>
                  </a:ext>
                </a:extLst>
              </p:cNvPr>
              <p:cNvSpPr txBox="1"/>
              <p:nvPr/>
            </p:nvSpPr>
            <p:spPr>
              <a:xfrm>
                <a:off x="1092530" y="2042913"/>
                <a:ext cx="1400255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9B994D-51C0-095F-62A9-DADF134DA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530" y="2042913"/>
                <a:ext cx="1400255" cy="5186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3385C3-7089-5BB5-741E-79D9F959C032}"/>
                  </a:ext>
                </a:extLst>
              </p:cNvPr>
              <p:cNvSpPr txBox="1"/>
              <p:nvPr/>
            </p:nvSpPr>
            <p:spPr>
              <a:xfrm>
                <a:off x="1055500" y="5012090"/>
                <a:ext cx="4386650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𝑆𝑐𝑟𝑒𝑒𝑛𝐻𝑒𝑖𝑔h𝑡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+1)∈[0,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𝑆𝑐𝑟𝑒𝑒𝑛𝐻𝑒𝑖𝑔h𝑡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3385C3-7089-5BB5-741E-79D9F959C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500" y="5012090"/>
                <a:ext cx="4386650" cy="5241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F4116D-7C8A-077F-00C8-0F0EB5647B29}"/>
                  </a:ext>
                </a:extLst>
              </p:cNvPr>
              <p:cNvSpPr txBox="1"/>
              <p:nvPr/>
            </p:nvSpPr>
            <p:spPr>
              <a:xfrm>
                <a:off x="1078263" y="3118094"/>
                <a:ext cx="4363887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𝑆𝑐𝑟𝑒𝑒𝑛𝑊𝑖𝑑𝑡h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+1)∈[0,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𝑆𝑐𝑟𝑒𝑒𝑛𝑊𝑖𝑑𝑡h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F4116D-7C8A-077F-00C8-0F0EB5647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263" y="3118094"/>
                <a:ext cx="4363887" cy="5241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361274-AD15-B609-7CEC-CA9E5D9DC497}"/>
                  </a:ext>
                </a:extLst>
              </p:cNvPr>
              <p:cNvSpPr txBox="1"/>
              <p:nvPr/>
            </p:nvSpPr>
            <p:spPr>
              <a:xfrm>
                <a:off x="1115003" y="3939487"/>
                <a:ext cx="1355307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361274-AD15-B609-7CEC-CA9E5D9DC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003" y="3939487"/>
                <a:ext cx="1355307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B3ABE4-8E50-19D0-CF41-296F41957C1A}"/>
              </a:ext>
            </a:extLst>
          </p:cNvPr>
          <p:cNvCxnSpPr/>
          <p:nvPr/>
        </p:nvCxnSpPr>
        <p:spPr>
          <a:xfrm flipH="1">
            <a:off x="2447837" y="2464130"/>
            <a:ext cx="2379482" cy="6539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39BA3D-6D42-C060-6AAE-10E7581252E6}"/>
              </a:ext>
            </a:extLst>
          </p:cNvPr>
          <p:cNvCxnSpPr>
            <a:cxnSpLocks/>
          </p:cNvCxnSpPr>
          <p:nvPr/>
        </p:nvCxnSpPr>
        <p:spPr>
          <a:xfrm flipH="1">
            <a:off x="4559825" y="2616530"/>
            <a:ext cx="419894" cy="64918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24D8F59-AFE7-AD46-901A-A7E7DABE6143}"/>
                  </a:ext>
                </a:extLst>
              </p:cNvPr>
              <p:cNvSpPr txBox="1"/>
              <p:nvPr/>
            </p:nvSpPr>
            <p:spPr>
              <a:xfrm>
                <a:off x="4427517" y="1840550"/>
                <a:ext cx="4104904" cy="923330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</a:rPr>
                  <a:t>Наша змінна є між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uk-UA" dirty="0">
                    <a:solidFill>
                      <a:schemeClr val="bg1"/>
                    </a:solidFill>
                  </a:rPr>
                  <a:t>і </a:t>
                </a:r>
                <a14:m>
                  <m:oMath xmlns:m="http://schemas.openxmlformats.org/officeDocument/2006/math">
                    <m:r>
                      <a:rPr lang="uk-UA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uk-UA" dirty="0">
                    <a:solidFill>
                      <a:schemeClr val="bg1"/>
                    </a:solidFill>
                  </a:rPr>
                  <a:t>, тобто ми можемо її множити з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𝑆𝑐𝑟𝑒𝑒𝑛𝑊𝑖𝑑𝑡h</m:t>
                    </m:r>
                  </m:oMath>
                </a14:m>
                <a:r>
                  <a:rPr lang="uk-UA" dirty="0">
                    <a:solidFill>
                      <a:schemeClr val="bg1"/>
                    </a:solidFill>
                  </a:rPr>
                  <a:t>, і наш резултат буде в пікселях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24D8F59-AFE7-AD46-901A-A7E7DABE6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517" y="1840550"/>
                <a:ext cx="4104904" cy="923330"/>
              </a:xfrm>
              <a:prstGeom prst="rect">
                <a:avLst/>
              </a:prstGeom>
              <a:blipFill>
                <a:blip r:embed="rId6"/>
                <a:stretch>
                  <a:fillRect l="-1187" t="-3974" r="-1929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BA3116E-B252-1677-5AAF-4747CB934D95}"/>
              </a:ext>
            </a:extLst>
          </p:cNvPr>
          <p:cNvCxnSpPr>
            <a:cxnSpLocks/>
          </p:cNvCxnSpPr>
          <p:nvPr/>
        </p:nvCxnSpPr>
        <p:spPr>
          <a:xfrm flipH="1">
            <a:off x="2404753" y="4395638"/>
            <a:ext cx="2390191" cy="61645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D01968-8255-9A5A-FD17-08B2E74020BC}"/>
              </a:ext>
            </a:extLst>
          </p:cNvPr>
          <p:cNvCxnSpPr>
            <a:cxnSpLocks/>
          </p:cNvCxnSpPr>
          <p:nvPr/>
        </p:nvCxnSpPr>
        <p:spPr>
          <a:xfrm flipH="1">
            <a:off x="4527450" y="4322618"/>
            <a:ext cx="513625" cy="87460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C2AC739-5A17-73CD-4534-67373F023F3E}"/>
                  </a:ext>
                </a:extLst>
              </p:cNvPr>
              <p:cNvSpPr txBox="1"/>
              <p:nvPr/>
            </p:nvSpPr>
            <p:spPr>
              <a:xfrm>
                <a:off x="4395142" y="3772058"/>
                <a:ext cx="4291658" cy="646331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</a:rPr>
                  <a:t>Той же процес переходимо для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uk-UA" dirty="0">
                    <a:solidFill>
                      <a:schemeClr val="bg1"/>
                    </a:solidFill>
                  </a:rPr>
                  <a:t>тільки тепер вживаємо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𝑆𝑐𝑟𝑒𝑒𝑛𝐻𝑒𝑖𝑔h𝑡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C2AC739-5A17-73CD-4534-67373F023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142" y="3772058"/>
                <a:ext cx="4291658" cy="646331"/>
              </a:xfrm>
              <a:prstGeom prst="rect">
                <a:avLst/>
              </a:prstGeom>
              <a:blipFill>
                <a:blip r:embed="rId7"/>
                <a:stretch>
                  <a:fillRect l="-1278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D4BFB6AB-978E-D7ED-9F34-B3E4A4EA3152}"/>
              </a:ext>
            </a:extLst>
          </p:cNvPr>
          <p:cNvSpPr txBox="1"/>
          <p:nvPr/>
        </p:nvSpPr>
        <p:spPr>
          <a:xfrm>
            <a:off x="5723906" y="4678878"/>
            <a:ext cx="4213844" cy="92333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Тобто це є наші формули щоби перетворити координати від простору </a:t>
            </a:r>
            <a:r>
              <a:rPr lang="en-US" dirty="0">
                <a:solidFill>
                  <a:schemeClr val="bg1"/>
                </a:solidFill>
              </a:rPr>
              <a:t>NDC </a:t>
            </a:r>
            <a:r>
              <a:rPr lang="uk-UA" dirty="0">
                <a:solidFill>
                  <a:schemeClr val="bg1"/>
                </a:solidFill>
              </a:rPr>
              <a:t>до простору пікселів</a:t>
            </a:r>
            <a:r>
              <a:rPr lang="en-US" dirty="0">
                <a:solidFill>
                  <a:schemeClr val="bg1"/>
                </a:solidFill>
              </a:rPr>
              <a:t>!</a:t>
            </a:r>
            <a:r>
              <a:rPr lang="uk-UA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977315-96D0-E89E-A68F-2FD83E9B1C0A}"/>
              </a:ext>
            </a:extLst>
          </p:cNvPr>
          <p:cNvSpPr/>
          <p:nvPr/>
        </p:nvSpPr>
        <p:spPr>
          <a:xfrm>
            <a:off x="996330" y="4803569"/>
            <a:ext cx="4445819" cy="91937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5092681-2561-AEC9-69B0-913898E979F3}"/>
              </a:ext>
            </a:extLst>
          </p:cNvPr>
          <p:cNvSpPr/>
          <p:nvPr/>
        </p:nvSpPr>
        <p:spPr>
          <a:xfrm>
            <a:off x="996331" y="2895580"/>
            <a:ext cx="4445818" cy="84432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D41AA27-5265-D81E-D50D-95D0A1FE1260}"/>
                  </a:ext>
                </a:extLst>
              </p:cNvPr>
              <p:cNvSpPr txBox="1"/>
              <p:nvPr/>
            </p:nvSpPr>
            <p:spPr>
              <a:xfrm>
                <a:off x="5723906" y="5721990"/>
                <a:ext cx="4213844" cy="92333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</a:rPr>
                  <a:t>Ми вибрали діапазон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[−1, 1)</m:t>
                    </m:r>
                    <m:r>
                      <a:rPr lang="uk-UA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uk-UA" dirty="0">
                    <a:solidFill>
                      <a:schemeClr val="bg1"/>
                    </a:solidFill>
                  </a:rPr>
                  <a:t>для </a:t>
                </a:r>
                <a:r>
                  <a:rPr lang="en-US" dirty="0">
                    <a:solidFill>
                      <a:schemeClr val="bg1"/>
                    </a:solidFill>
                  </a:rPr>
                  <a:t>NDC </a:t>
                </a:r>
                <a:r>
                  <a:rPr lang="uk-UA" dirty="0">
                    <a:solidFill>
                      <a:schemeClr val="bg1"/>
                    </a:solidFill>
                  </a:rPr>
                  <a:t>бо матиматика цього виведення виявляється простішою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D41AA27-5265-D81E-D50D-95D0A1FE1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906" y="5721990"/>
                <a:ext cx="4213844" cy="923330"/>
              </a:xfrm>
              <a:prstGeom prst="rect">
                <a:avLst/>
              </a:prstGeom>
              <a:blipFill>
                <a:blip r:embed="rId8"/>
                <a:stretch>
                  <a:fillRect l="-1302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520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5" grpId="0" animBg="1"/>
      <p:bldP spid="18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pPr algn="ctr"/>
            <a:r>
              <a:rPr lang="uk-UA" dirty="0"/>
              <a:t>Кодуємо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76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4C296-1612-E007-AC46-0EF8FEBFF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</a:t>
            </a:r>
            <a:r>
              <a:rPr lang="uk-UA" dirty="0"/>
              <a:t>Зображення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F541E-22B3-B7C1-89F2-B82DD1DCA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4645019" cy="2342044"/>
          </a:xfrm>
        </p:spPr>
        <p:txBody>
          <a:bodyPr/>
          <a:lstStyle/>
          <a:p>
            <a:r>
              <a:rPr lang="uk-UA" dirty="0"/>
              <a:t>Ми створили першу анімацію. Тепер навчимось як зобразити тривимірні обєкти</a:t>
            </a:r>
            <a:endParaRPr lang="en-CA" dirty="0"/>
          </a:p>
          <a:p>
            <a:r>
              <a:rPr lang="uk-UA" dirty="0"/>
              <a:t>Щоби кодувати тривимірні обєкти, будемо використовувати трикутників</a:t>
            </a:r>
            <a:endParaRPr lang="en-US" dirty="0"/>
          </a:p>
          <a:p>
            <a:r>
              <a:rPr lang="uk-UA" dirty="0"/>
              <a:t>Кожна форма може бути наблизина з полученими трикутниками</a:t>
            </a:r>
            <a:endParaRPr lang="en-US" dirty="0"/>
          </a:p>
        </p:txBody>
      </p:sp>
      <p:pic>
        <p:nvPicPr>
          <p:cNvPr id="7" name="Picture 6" descr="A picture containing outdoor, sky, nature, snow&#10;&#10;Description automatically generated">
            <a:extLst>
              <a:ext uri="{FF2B5EF4-FFF2-40B4-BE49-F238E27FC236}">
                <a16:creationId xmlns:a16="http://schemas.microsoft.com/office/drawing/2014/main" id="{579083C6-00F3-BB9F-9BDF-FEA75CC55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55648"/>
            <a:ext cx="4887606" cy="28733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0F725B-00F1-7627-BA7C-ADE4E92CC99C}"/>
              </a:ext>
            </a:extLst>
          </p:cNvPr>
          <p:cNvSpPr txBox="1"/>
          <p:nvPr/>
        </p:nvSpPr>
        <p:spPr>
          <a:xfrm>
            <a:off x="6096000" y="3429000"/>
            <a:ext cx="4887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Himalayas. Created by </a:t>
            </a:r>
            <a:r>
              <a:rPr lang="en-US" sz="1000" dirty="0" err="1"/>
              <a:t>Reinder</a:t>
            </a:r>
            <a:r>
              <a:rPr lang="en-US" sz="1000" dirty="0"/>
              <a:t> </a:t>
            </a:r>
            <a:r>
              <a:rPr lang="en-US" sz="1000" dirty="0" err="1"/>
              <a:t>Nijhoff</a:t>
            </a:r>
            <a:r>
              <a:rPr lang="en-US" sz="1000" dirty="0"/>
              <a:t> 2018</a:t>
            </a:r>
          </a:p>
          <a:p>
            <a:pPr algn="ctr"/>
            <a:r>
              <a:rPr lang="en-US" sz="1000" dirty="0"/>
              <a:t>https://www.shadertoy.com/view/MdGfzh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6FBDD163-C01A-5767-4EE0-7DF001122649}"/>
              </a:ext>
            </a:extLst>
          </p:cNvPr>
          <p:cNvSpPr/>
          <p:nvPr/>
        </p:nvSpPr>
        <p:spPr>
          <a:xfrm>
            <a:off x="7769451" y="3996979"/>
            <a:ext cx="820010" cy="700645"/>
          </a:xfrm>
          <a:prstGeom prst="hexagon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7682ADC7-B001-ECF1-539C-147C95F063D9}"/>
              </a:ext>
            </a:extLst>
          </p:cNvPr>
          <p:cNvSpPr/>
          <p:nvPr/>
        </p:nvSpPr>
        <p:spPr>
          <a:xfrm>
            <a:off x="6341807" y="4004724"/>
            <a:ext cx="1075818" cy="700645"/>
          </a:xfrm>
          <a:prstGeom prst="trapezoid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02DBDF5-C721-B46F-F105-36BF534B5E97}"/>
              </a:ext>
            </a:extLst>
          </p:cNvPr>
          <p:cNvSpPr/>
          <p:nvPr/>
        </p:nvSpPr>
        <p:spPr>
          <a:xfrm rot="10800000">
            <a:off x="6524686" y="4004724"/>
            <a:ext cx="719721" cy="700644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05DC0F27-9032-F454-442B-414A9928C749}"/>
              </a:ext>
            </a:extLst>
          </p:cNvPr>
          <p:cNvSpPr/>
          <p:nvPr/>
        </p:nvSpPr>
        <p:spPr>
          <a:xfrm rot="10800000">
            <a:off x="7950322" y="4004725"/>
            <a:ext cx="458268" cy="350321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D9FFCDED-C530-2AC2-5ED7-730AFEB90421}"/>
              </a:ext>
            </a:extLst>
          </p:cNvPr>
          <p:cNvSpPr/>
          <p:nvPr/>
        </p:nvSpPr>
        <p:spPr>
          <a:xfrm>
            <a:off x="7950322" y="4355753"/>
            <a:ext cx="458268" cy="341871"/>
          </a:xfrm>
          <a:prstGeom prst="triangle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BBBA93-2566-DC15-2038-F03B4AC1AD51}"/>
              </a:ext>
            </a:extLst>
          </p:cNvPr>
          <p:cNvCxnSpPr>
            <a:cxnSpLocks/>
            <a:stCxn id="4" idx="3"/>
            <a:endCxn id="4" idx="0"/>
          </p:cNvCxnSpPr>
          <p:nvPr/>
        </p:nvCxnSpPr>
        <p:spPr>
          <a:xfrm>
            <a:off x="7769451" y="4347302"/>
            <a:ext cx="8200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6A905D5-6089-DA69-1A6C-759AB433DA50}"/>
              </a:ext>
            </a:extLst>
          </p:cNvPr>
          <p:cNvSpPr/>
          <p:nvPr/>
        </p:nvSpPr>
        <p:spPr>
          <a:xfrm>
            <a:off x="8890329" y="3996979"/>
            <a:ext cx="820009" cy="70064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56F11F6-667E-2784-EA42-24C15086089D}"/>
              </a:ext>
            </a:extLst>
          </p:cNvPr>
          <p:cNvCxnSpPr/>
          <p:nvPr/>
        </p:nvCxnSpPr>
        <p:spPr>
          <a:xfrm>
            <a:off x="8890329" y="4004724"/>
            <a:ext cx="820009" cy="692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FAE66C10-01F7-EABA-45F5-72A396685A44}"/>
              </a:ext>
            </a:extLst>
          </p:cNvPr>
          <p:cNvSpPr/>
          <p:nvPr/>
        </p:nvSpPr>
        <p:spPr>
          <a:xfrm>
            <a:off x="6341807" y="5120640"/>
            <a:ext cx="1427644" cy="131555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29BAE30-57EF-BE5F-56F0-2B1639F43877}"/>
              </a:ext>
            </a:extLst>
          </p:cNvPr>
          <p:cNvCxnSpPr>
            <a:cxnSpLocks/>
          </p:cNvCxnSpPr>
          <p:nvPr/>
        </p:nvCxnSpPr>
        <p:spPr>
          <a:xfrm>
            <a:off x="8408590" y="5313299"/>
            <a:ext cx="1009496" cy="930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5E7AA02-80E3-6048-EC55-FA81A5B01556}"/>
              </a:ext>
            </a:extLst>
          </p:cNvPr>
          <p:cNvCxnSpPr>
            <a:cxnSpLocks/>
          </p:cNvCxnSpPr>
          <p:nvPr/>
        </p:nvCxnSpPr>
        <p:spPr>
          <a:xfrm>
            <a:off x="8913338" y="5120640"/>
            <a:ext cx="0" cy="13155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23FE630-EC5F-23E6-0016-D3C39781BA60}"/>
              </a:ext>
            </a:extLst>
          </p:cNvPr>
          <p:cNvCxnSpPr>
            <a:cxnSpLocks/>
          </p:cNvCxnSpPr>
          <p:nvPr/>
        </p:nvCxnSpPr>
        <p:spPr>
          <a:xfrm flipH="1">
            <a:off x="8408590" y="5313299"/>
            <a:ext cx="1009496" cy="930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C250A-8739-0F2B-3D65-F78E0250C136}"/>
              </a:ext>
            </a:extLst>
          </p:cNvPr>
          <p:cNvCxnSpPr>
            <a:cxnSpLocks/>
          </p:cNvCxnSpPr>
          <p:nvPr/>
        </p:nvCxnSpPr>
        <p:spPr>
          <a:xfrm flipH="1">
            <a:off x="8199516" y="5778419"/>
            <a:ext cx="14276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DF271FF-5E87-D45F-10D7-38C46F3C5F44}"/>
              </a:ext>
            </a:extLst>
          </p:cNvPr>
          <p:cNvCxnSpPr>
            <a:cxnSpLocks/>
          </p:cNvCxnSpPr>
          <p:nvPr/>
        </p:nvCxnSpPr>
        <p:spPr>
          <a:xfrm>
            <a:off x="9418086" y="5313299"/>
            <a:ext cx="209074" cy="4651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BD3575F-ED99-24CA-DE51-D9E14FD4F7E6}"/>
              </a:ext>
            </a:extLst>
          </p:cNvPr>
          <p:cNvCxnSpPr>
            <a:cxnSpLocks/>
          </p:cNvCxnSpPr>
          <p:nvPr/>
        </p:nvCxnSpPr>
        <p:spPr>
          <a:xfrm>
            <a:off x="8913338" y="5120640"/>
            <a:ext cx="504748" cy="1849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3BBCA3D-5FE9-38BB-5CF7-AAB97608AA9F}"/>
              </a:ext>
            </a:extLst>
          </p:cNvPr>
          <p:cNvCxnSpPr>
            <a:cxnSpLocks/>
          </p:cNvCxnSpPr>
          <p:nvPr/>
        </p:nvCxnSpPr>
        <p:spPr>
          <a:xfrm flipH="1">
            <a:off x="8408590" y="5120640"/>
            <a:ext cx="504748" cy="1849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AF2536F-DFE6-03AD-10C2-266CADF04A4C}"/>
              </a:ext>
            </a:extLst>
          </p:cNvPr>
          <p:cNvCxnSpPr>
            <a:cxnSpLocks/>
          </p:cNvCxnSpPr>
          <p:nvPr/>
        </p:nvCxnSpPr>
        <p:spPr>
          <a:xfrm flipV="1">
            <a:off x="8199516" y="5313299"/>
            <a:ext cx="209073" cy="4728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F5FCEB4-2AC8-B7F0-9DD9-4610083C5E76}"/>
              </a:ext>
            </a:extLst>
          </p:cNvPr>
          <p:cNvCxnSpPr>
            <a:cxnSpLocks/>
          </p:cNvCxnSpPr>
          <p:nvPr/>
        </p:nvCxnSpPr>
        <p:spPr>
          <a:xfrm flipH="1" flipV="1">
            <a:off x="8199515" y="5778418"/>
            <a:ext cx="209074" cy="4728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3A8A565-D926-BEA9-1E8C-36F27B441FB8}"/>
              </a:ext>
            </a:extLst>
          </p:cNvPr>
          <p:cNvCxnSpPr>
            <a:cxnSpLocks/>
          </p:cNvCxnSpPr>
          <p:nvPr/>
        </p:nvCxnSpPr>
        <p:spPr>
          <a:xfrm>
            <a:off x="8408589" y="6251283"/>
            <a:ext cx="504748" cy="1849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7EE1CF1-D201-B554-A648-FF90A0A5B14A}"/>
              </a:ext>
            </a:extLst>
          </p:cNvPr>
          <p:cNvCxnSpPr>
            <a:cxnSpLocks/>
          </p:cNvCxnSpPr>
          <p:nvPr/>
        </p:nvCxnSpPr>
        <p:spPr>
          <a:xfrm flipV="1">
            <a:off x="8913337" y="6251283"/>
            <a:ext cx="504748" cy="1849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7EE3CFA-00D9-A430-5570-1335083EEDD5}"/>
              </a:ext>
            </a:extLst>
          </p:cNvPr>
          <p:cNvCxnSpPr>
            <a:cxnSpLocks/>
          </p:cNvCxnSpPr>
          <p:nvPr/>
        </p:nvCxnSpPr>
        <p:spPr>
          <a:xfrm flipV="1">
            <a:off x="9418085" y="5778418"/>
            <a:ext cx="209075" cy="465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96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10" grpId="0" animBg="1"/>
      <p:bldP spid="13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19334-A7CB-08E2-F1B3-C93CA716B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</a:t>
            </a:r>
            <a:r>
              <a:rPr lang="uk-UA" dirty="0"/>
              <a:t>Зображення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7303F-1FB7-300B-1152-6108688C0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684971" cy="4351337"/>
          </a:xfrm>
        </p:spPr>
        <p:txBody>
          <a:bodyPr>
            <a:normAutofit/>
          </a:bodyPr>
          <a:lstStyle/>
          <a:p>
            <a:r>
              <a:rPr lang="uk-UA" dirty="0"/>
              <a:t>Ми будемо кодувати наші тривимірні обєкти вживаючи перелік трикутників</a:t>
            </a:r>
          </a:p>
          <a:p>
            <a:pPr lvl="1"/>
            <a:r>
              <a:rPr lang="uk-UA" dirty="0"/>
              <a:t>Щоби зобразити їх, ми напишемо код який ітерує через всіх трикутників, і кожен зобразує</a:t>
            </a:r>
          </a:p>
          <a:p>
            <a:r>
              <a:rPr lang="uk-UA" dirty="0"/>
              <a:t>Ці трикутники немають обєм, такщо ми моделюємо поверхню наших обєктів</a:t>
            </a:r>
          </a:p>
          <a:p>
            <a:r>
              <a:rPr lang="uk-UA" dirty="0"/>
              <a:t>Ми також хочемо зобразити наші трикутники з перспективою так як в правдивому світі</a:t>
            </a:r>
            <a:endParaRPr lang="en-CA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0A2F0B-59C3-CE9A-7685-7865934C3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159" y="1085759"/>
            <a:ext cx="3596036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50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BE353-315C-3BB0-B3BE-09A37968C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План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334C3-D69B-D06F-4444-5545EF7AA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129525" cy="4351337"/>
          </a:xfrm>
        </p:spPr>
        <p:txBody>
          <a:bodyPr>
            <a:normAutofit/>
          </a:bodyPr>
          <a:lstStyle/>
          <a:p>
            <a:r>
              <a:rPr lang="uk-UA" dirty="0"/>
              <a:t>В це відео, ми навчимося про перспективну проєкцію й закодуємо її в нашу аплікацію</a:t>
            </a:r>
          </a:p>
          <a:p>
            <a:r>
              <a:rPr lang="uk-UA" dirty="0"/>
              <a:t>На тепер, ми тільки будемо дивитися як проєктувати точки, а в наступних відео, будемо лучити ці точки і малювати трикутники</a:t>
            </a:r>
          </a:p>
        </p:txBody>
      </p:sp>
      <p:pic>
        <p:nvPicPr>
          <p:cNvPr id="5" name="Picture 4" descr="A railroad track surrounded by trees&#10;&#10;Description automatically generated with low confidence">
            <a:extLst>
              <a:ext uri="{FF2B5EF4-FFF2-40B4-BE49-F238E27FC236}">
                <a16:creationId xmlns:a16="http://schemas.microsoft.com/office/drawing/2014/main" id="{33EAA802-3489-0F2F-CAFC-B45704A02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397" y="439736"/>
            <a:ext cx="5756076" cy="53922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5CF060-90DA-FBE5-A803-7A3796874BB7}"/>
              </a:ext>
            </a:extLst>
          </p:cNvPr>
          <p:cNvSpPr txBox="1"/>
          <p:nvPr/>
        </p:nvSpPr>
        <p:spPr>
          <a:xfrm>
            <a:off x="5391397" y="5949304"/>
            <a:ext cx="4661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Normanack</a:t>
            </a:r>
            <a:r>
              <a:rPr lang="en-US" sz="1200" dirty="0"/>
              <a:t> - </a:t>
            </a:r>
            <a:r>
              <a:rPr lang="en-US" sz="1200" dirty="0">
                <a:hlinkClick r:id="rId3"/>
              </a:rPr>
              <a:t>https://www.flickr.com/photos/29278394@N00/213988383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6041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10AFE-2050-AB2E-22C1-35BFA8006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Що таке Перспектив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FCF9B-E0C5-9B67-A9FB-F6F14FFE9B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3250751" cy="4351337"/>
          </a:xfrm>
        </p:spPr>
        <p:txBody>
          <a:bodyPr>
            <a:normAutofit/>
          </a:bodyPr>
          <a:lstStyle/>
          <a:p>
            <a:r>
              <a:rPr lang="uk-UA" dirty="0"/>
              <a:t>Для нас, перспектив є дуже натуральна річ, але ми мусимо думати про її більш конкретно і математично</a:t>
            </a:r>
          </a:p>
          <a:p>
            <a:r>
              <a:rPr lang="uk-UA" dirty="0"/>
              <a:t>Перспектива є коли об'єкти які є далеко від нас зменшуються в розмірі, і рухаються до горизонту</a:t>
            </a:r>
          </a:p>
          <a:p>
            <a:r>
              <a:rPr lang="uk-UA" dirty="0"/>
              <a:t>Ми також хочемо щоби ближчі об'єкти закривали то що розташоване далі</a:t>
            </a:r>
          </a:p>
        </p:txBody>
      </p:sp>
      <p:pic>
        <p:nvPicPr>
          <p:cNvPr id="5" name="Picture 4" descr="A picture containing mountain, outdoor, sky, tree&#10;&#10;Description automatically generated">
            <a:extLst>
              <a:ext uri="{FF2B5EF4-FFF2-40B4-BE49-F238E27FC236}">
                <a16:creationId xmlns:a16="http://schemas.microsoft.com/office/drawing/2014/main" id="{5F02F0B7-339F-A66D-D969-AED26D497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281" y="1862962"/>
            <a:ext cx="6267004" cy="41518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58D0D3-6387-ED79-86DF-348F934AC90C}"/>
              </a:ext>
            </a:extLst>
          </p:cNvPr>
          <p:cNvSpPr/>
          <p:nvPr/>
        </p:nvSpPr>
        <p:spPr>
          <a:xfrm>
            <a:off x="4690753" y="3075709"/>
            <a:ext cx="6537366" cy="77189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D71F9A-13AB-0795-8DAD-AFBBAD0A9D88}"/>
              </a:ext>
            </a:extLst>
          </p:cNvPr>
          <p:cNvSpPr txBox="1"/>
          <p:nvPr/>
        </p:nvSpPr>
        <p:spPr>
          <a:xfrm>
            <a:off x="7897091" y="1223158"/>
            <a:ext cx="3111335" cy="92333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Ці гори є більші але дальше від камери, так що виглядають менші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90904E-A331-E418-7993-782EB94F500B}"/>
              </a:ext>
            </a:extLst>
          </p:cNvPr>
          <p:cNvSpPr/>
          <p:nvPr/>
        </p:nvSpPr>
        <p:spPr>
          <a:xfrm>
            <a:off x="6311736" y="4960894"/>
            <a:ext cx="3631608" cy="113015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7C86BD-17F4-1ED1-F507-D2DB254259D4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387932" y="5147953"/>
            <a:ext cx="1923804" cy="37802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010876-4739-110F-296E-F2BC763A6E96}"/>
              </a:ext>
            </a:extLst>
          </p:cNvPr>
          <p:cNvCxnSpPr>
            <a:stCxn id="5" idx="1"/>
            <a:endCxn id="5" idx="3"/>
          </p:cNvCxnSpPr>
          <p:nvPr/>
        </p:nvCxnSpPr>
        <p:spPr>
          <a:xfrm>
            <a:off x="4804281" y="3938907"/>
            <a:ext cx="6267004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08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0D9D5-71B1-F5EE-8615-1D43C75C9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Що є Перспектив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43500-5209-038E-4A68-C820A7EB7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3764340" cy="1509425"/>
          </a:xfrm>
        </p:spPr>
        <p:txBody>
          <a:bodyPr>
            <a:normAutofit/>
          </a:bodyPr>
          <a:lstStyle/>
          <a:p>
            <a:r>
              <a:rPr lang="uk-UA" dirty="0"/>
              <a:t>Як з</a:t>
            </a:r>
            <a:r>
              <a:rPr lang="en-US" dirty="0"/>
              <a:t>’</a:t>
            </a:r>
            <a:r>
              <a:rPr lang="uk-UA" dirty="0"/>
              <a:t>являється перспектива в реальному світі</a:t>
            </a:r>
            <a:r>
              <a:rPr lang="en-US" dirty="0"/>
              <a:t>?</a:t>
            </a:r>
          </a:p>
          <a:p>
            <a:pPr lvl="1"/>
            <a:r>
              <a:rPr lang="uk-UA" dirty="0"/>
              <a:t>Перше, промені світла від джерела світла падають на об'єкти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0" name="3D Model 39" descr="Camera">
                <a:extLst>
                  <a:ext uri="{FF2B5EF4-FFF2-40B4-BE49-F238E27FC236}">
                    <a16:creationId xmlns:a16="http://schemas.microsoft.com/office/drawing/2014/main" id="{A6E8B239-173A-C4E3-8F5A-CD467B22394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959227" y="2826582"/>
              <a:ext cx="976300" cy="60241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76300" cy="602418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348234" ay="3936010" az="-31732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613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0" name="3D Model 39" descr="Camera">
                <a:extLst>
                  <a:ext uri="{FF2B5EF4-FFF2-40B4-BE49-F238E27FC236}">
                    <a16:creationId xmlns:a16="http://schemas.microsoft.com/office/drawing/2014/main" id="{A6E8B239-173A-C4E3-8F5A-CD467B2239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59227" y="2826582"/>
                <a:ext cx="976300" cy="602418"/>
              </a:xfrm>
              <a:prstGeom prst="rect">
                <a:avLst/>
              </a:prstGeom>
            </p:spPr>
          </p:pic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9C78908-4358-73EA-7BF3-74D29C3A927A}"/>
              </a:ext>
            </a:extLst>
          </p:cNvPr>
          <p:cNvCxnSpPr>
            <a:cxnSpLocks/>
          </p:cNvCxnSpPr>
          <p:nvPr/>
        </p:nvCxnSpPr>
        <p:spPr>
          <a:xfrm flipH="1">
            <a:off x="6731756" y="1642355"/>
            <a:ext cx="2620491" cy="1522633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F18BD4A-A0F6-97B5-827D-019160753BAF}"/>
              </a:ext>
            </a:extLst>
          </p:cNvPr>
          <p:cNvCxnSpPr>
            <a:cxnSpLocks/>
          </p:cNvCxnSpPr>
          <p:nvPr/>
        </p:nvCxnSpPr>
        <p:spPr>
          <a:xfrm flipH="1">
            <a:off x="6752786" y="2182690"/>
            <a:ext cx="2830601" cy="1012015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19CA7E3-FF1D-9FF6-8AF5-21CB69D7ECC9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731756" y="2918590"/>
            <a:ext cx="2625999" cy="285025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A3BE149-BDC7-4279-6DA0-1833771D67A3}"/>
              </a:ext>
            </a:extLst>
          </p:cNvPr>
          <p:cNvCxnSpPr>
            <a:cxnSpLocks/>
          </p:cNvCxnSpPr>
          <p:nvPr/>
        </p:nvCxnSpPr>
        <p:spPr>
          <a:xfrm flipH="1" flipV="1">
            <a:off x="6731756" y="3256996"/>
            <a:ext cx="3092297" cy="34235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560C3AF-CF53-B991-4F11-89E049660122}"/>
              </a:ext>
            </a:extLst>
          </p:cNvPr>
          <p:cNvSpPr/>
          <p:nvPr/>
        </p:nvSpPr>
        <p:spPr>
          <a:xfrm>
            <a:off x="9262753" y="1549730"/>
            <a:ext cx="967839" cy="775117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BAB7F8F-03D7-1209-7B70-4256EF53C78F}"/>
              </a:ext>
            </a:extLst>
          </p:cNvPr>
          <p:cNvSpPr/>
          <p:nvPr/>
        </p:nvSpPr>
        <p:spPr>
          <a:xfrm>
            <a:off x="9357755" y="2699067"/>
            <a:ext cx="439387" cy="43904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tar: 5 Points 22">
            <a:extLst>
              <a:ext uri="{FF2B5EF4-FFF2-40B4-BE49-F238E27FC236}">
                <a16:creationId xmlns:a16="http://schemas.microsoft.com/office/drawing/2014/main" id="{AEF10F5B-CEB2-3B1A-2580-BE6708CB28FA}"/>
              </a:ext>
            </a:extLst>
          </p:cNvPr>
          <p:cNvSpPr/>
          <p:nvPr/>
        </p:nvSpPr>
        <p:spPr>
          <a:xfrm>
            <a:off x="9352247" y="3414228"/>
            <a:ext cx="943613" cy="902524"/>
          </a:xfrm>
          <a:prstGeom prst="star5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E879846-A1D2-E77E-57DD-A7CB9509C147}"/>
              </a:ext>
            </a:extLst>
          </p:cNvPr>
          <p:cNvSpPr/>
          <p:nvPr/>
        </p:nvSpPr>
        <p:spPr>
          <a:xfrm>
            <a:off x="6993453" y="886912"/>
            <a:ext cx="482613" cy="503375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F44563-BAE7-2D30-ECB3-CF3F67A34015}"/>
              </a:ext>
            </a:extLst>
          </p:cNvPr>
          <p:cNvSpPr/>
          <p:nvPr/>
        </p:nvSpPr>
        <p:spPr>
          <a:xfrm>
            <a:off x="7175382" y="283507"/>
            <a:ext cx="118753" cy="55457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5E0846A-142D-3328-FF80-F52B8E59CBD0}"/>
              </a:ext>
            </a:extLst>
          </p:cNvPr>
          <p:cNvSpPr/>
          <p:nvPr/>
        </p:nvSpPr>
        <p:spPr>
          <a:xfrm rot="5400000">
            <a:off x="7764742" y="831622"/>
            <a:ext cx="118753" cy="55457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6E0760-8A0D-4A37-A59C-C16C0EAC0AE2}"/>
              </a:ext>
            </a:extLst>
          </p:cNvPr>
          <p:cNvSpPr/>
          <p:nvPr/>
        </p:nvSpPr>
        <p:spPr>
          <a:xfrm rot="5400000">
            <a:off x="6575167" y="831623"/>
            <a:ext cx="118753" cy="55457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51F413D-62E7-A3C7-90C3-DC301FCDF514}"/>
              </a:ext>
            </a:extLst>
          </p:cNvPr>
          <p:cNvSpPr/>
          <p:nvPr/>
        </p:nvSpPr>
        <p:spPr>
          <a:xfrm>
            <a:off x="7175381" y="1441490"/>
            <a:ext cx="118753" cy="55457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D81ACB9-A1B6-6468-F1A7-27310587113B}"/>
              </a:ext>
            </a:extLst>
          </p:cNvPr>
          <p:cNvSpPr/>
          <p:nvPr/>
        </p:nvSpPr>
        <p:spPr>
          <a:xfrm rot="18593664">
            <a:off x="7654116" y="1275474"/>
            <a:ext cx="118753" cy="55457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BA9EE1E-EBD5-C5B9-5E74-BC5BA2C1C75E}"/>
              </a:ext>
            </a:extLst>
          </p:cNvPr>
          <p:cNvSpPr/>
          <p:nvPr/>
        </p:nvSpPr>
        <p:spPr>
          <a:xfrm rot="18593664">
            <a:off x="6709890" y="442380"/>
            <a:ext cx="118753" cy="55457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BB1FC14-0B52-D8B9-D0AD-C04DD4E99F36}"/>
              </a:ext>
            </a:extLst>
          </p:cNvPr>
          <p:cNvSpPr/>
          <p:nvPr/>
        </p:nvSpPr>
        <p:spPr>
          <a:xfrm rot="13062811">
            <a:off x="7586971" y="422846"/>
            <a:ext cx="118753" cy="55457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6D0822B-A31F-88C3-8852-79927F99BC52}"/>
              </a:ext>
            </a:extLst>
          </p:cNvPr>
          <p:cNvSpPr/>
          <p:nvPr/>
        </p:nvSpPr>
        <p:spPr>
          <a:xfrm rot="13062811">
            <a:off x="6740890" y="1330243"/>
            <a:ext cx="118753" cy="55457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5E0FAD-8429-5D34-D8B7-046C6282ACE0}"/>
              </a:ext>
            </a:extLst>
          </p:cNvPr>
          <p:cNvCxnSpPr>
            <a:cxnSpLocks/>
          </p:cNvCxnSpPr>
          <p:nvPr/>
        </p:nvCxnSpPr>
        <p:spPr>
          <a:xfrm>
            <a:off x="7294134" y="1074191"/>
            <a:ext cx="1968619" cy="615594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12CF59C-4641-80B9-A4D4-3D87AE8567F3}"/>
              </a:ext>
            </a:extLst>
          </p:cNvPr>
          <p:cNvCxnSpPr>
            <a:cxnSpLocks/>
          </p:cNvCxnSpPr>
          <p:nvPr/>
        </p:nvCxnSpPr>
        <p:spPr>
          <a:xfrm>
            <a:off x="7294134" y="1122439"/>
            <a:ext cx="1968619" cy="117798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868D2DD-CA62-836A-CBB2-DA41C76E533D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7294134" y="1175719"/>
            <a:ext cx="2063621" cy="174287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26B5495-B53C-64EC-3734-FFB08665FD36}"/>
              </a:ext>
            </a:extLst>
          </p:cNvPr>
          <p:cNvCxnSpPr>
            <a:cxnSpLocks/>
          </p:cNvCxnSpPr>
          <p:nvPr/>
        </p:nvCxnSpPr>
        <p:spPr>
          <a:xfrm>
            <a:off x="7165790" y="1176590"/>
            <a:ext cx="2622822" cy="240975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A7B24829-868F-1421-CCFB-F1E6312A2BEA}"/>
              </a:ext>
            </a:extLst>
          </p:cNvPr>
          <p:cNvSpPr txBox="1">
            <a:spLocks/>
          </p:cNvSpPr>
          <p:nvPr/>
        </p:nvSpPr>
        <p:spPr>
          <a:xfrm>
            <a:off x="1261872" y="3342534"/>
            <a:ext cx="3764340" cy="1242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/>
              <a:t>Вони тоді </a:t>
            </a:r>
            <a:r>
              <a:rPr lang="uk-UA" dirty="0">
                <a:solidFill>
                  <a:srgbClr val="C00000"/>
                </a:solidFill>
              </a:rPr>
              <a:t>поглинаються</a:t>
            </a:r>
            <a:r>
              <a:rPr lang="uk-UA" dirty="0"/>
              <a:t> і падають на камеру з кольором об'єктів, і це творить знимку з перспективою</a:t>
            </a:r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2" name="3D Model 61" descr="Camera">
                <a:extLst>
                  <a:ext uri="{FF2B5EF4-FFF2-40B4-BE49-F238E27FC236}">
                    <a16:creationId xmlns:a16="http://schemas.microsoft.com/office/drawing/2014/main" id="{A993504D-0D77-3AF5-C85E-DA1EC3B877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31340662"/>
                  </p:ext>
                </p:extLst>
              </p:nvPr>
            </p:nvGraphicFramePr>
            <p:xfrm>
              <a:off x="2685063" y="5068401"/>
              <a:ext cx="571535" cy="9243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71535" cy="924329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96983" ay="-196475" az="545333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613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2" name="3D Model 61" descr="Camera">
                <a:extLst>
                  <a:ext uri="{FF2B5EF4-FFF2-40B4-BE49-F238E27FC236}">
                    <a16:creationId xmlns:a16="http://schemas.microsoft.com/office/drawing/2014/main" id="{A993504D-0D77-3AF5-C85E-DA1EC3B877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85063" y="5068401"/>
                <a:ext cx="571535" cy="924329"/>
              </a:xfrm>
              <a:prstGeom prst="rect">
                <a:avLst/>
              </a:prstGeom>
            </p:spPr>
          </p:pic>
        </mc:Fallback>
      </mc:AlternateContent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038094C-FED4-FD9D-3184-A05EDF57D2AD}"/>
              </a:ext>
            </a:extLst>
          </p:cNvPr>
          <p:cNvCxnSpPr>
            <a:cxnSpLocks/>
          </p:cNvCxnSpPr>
          <p:nvPr/>
        </p:nvCxnSpPr>
        <p:spPr>
          <a:xfrm flipH="1">
            <a:off x="3256598" y="4715402"/>
            <a:ext cx="2862797" cy="73863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4B98BD6-D38F-5B3F-191C-4F0B1CC1D75A}"/>
              </a:ext>
            </a:extLst>
          </p:cNvPr>
          <p:cNvCxnSpPr>
            <a:cxnSpLocks/>
          </p:cNvCxnSpPr>
          <p:nvPr/>
        </p:nvCxnSpPr>
        <p:spPr>
          <a:xfrm flipH="1">
            <a:off x="3256598" y="5210593"/>
            <a:ext cx="2862797" cy="24344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DE59D26-629A-4E32-61DE-424368470A8B}"/>
              </a:ext>
            </a:extLst>
          </p:cNvPr>
          <p:cNvCxnSpPr>
            <a:cxnSpLocks/>
          </p:cNvCxnSpPr>
          <p:nvPr/>
        </p:nvCxnSpPr>
        <p:spPr>
          <a:xfrm flipH="1" flipV="1">
            <a:off x="3280796" y="5481857"/>
            <a:ext cx="1235428" cy="110374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2484009-C8FE-8505-1245-D9E5F34DE70A}"/>
              </a:ext>
            </a:extLst>
          </p:cNvPr>
          <p:cNvCxnSpPr>
            <a:cxnSpLocks/>
            <a:endCxn id="97" idx="0"/>
          </p:cNvCxnSpPr>
          <p:nvPr/>
        </p:nvCxnSpPr>
        <p:spPr>
          <a:xfrm flipH="1" flipV="1">
            <a:off x="3278985" y="5495600"/>
            <a:ext cx="1222174" cy="595395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46E48650-EE3D-38A6-7630-CA64ECE16068}"/>
              </a:ext>
            </a:extLst>
          </p:cNvPr>
          <p:cNvSpPr/>
          <p:nvPr/>
        </p:nvSpPr>
        <p:spPr>
          <a:xfrm>
            <a:off x="3310269" y="4721956"/>
            <a:ext cx="2826327" cy="718457"/>
          </a:xfrm>
          <a:custGeom>
            <a:avLst/>
            <a:gdLst>
              <a:gd name="connsiteX0" fmla="*/ 0 w 2826327"/>
              <a:gd name="connsiteY0" fmla="*/ 718457 h 718457"/>
              <a:gd name="connsiteX1" fmla="*/ 2826327 w 2826327"/>
              <a:gd name="connsiteY1" fmla="*/ 0 h 718457"/>
              <a:gd name="connsiteX2" fmla="*/ 2808514 w 2826327"/>
              <a:gd name="connsiteY2" fmla="*/ 492826 h 718457"/>
              <a:gd name="connsiteX3" fmla="*/ 0 w 2826327"/>
              <a:gd name="connsiteY3" fmla="*/ 718457 h 718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6327" h="718457">
                <a:moveTo>
                  <a:pt x="0" y="718457"/>
                </a:moveTo>
                <a:lnTo>
                  <a:pt x="2826327" y="0"/>
                </a:lnTo>
                <a:lnTo>
                  <a:pt x="2808514" y="492826"/>
                </a:lnTo>
                <a:lnTo>
                  <a:pt x="0" y="718457"/>
                </a:lnTo>
                <a:close/>
              </a:path>
            </a:pathLst>
          </a:custGeom>
          <a:solidFill>
            <a:srgbClr val="FFC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4FFD13F9-2CDC-C4DF-2848-51B08A45B7E0}"/>
              </a:ext>
            </a:extLst>
          </p:cNvPr>
          <p:cNvSpPr/>
          <p:nvPr/>
        </p:nvSpPr>
        <p:spPr>
          <a:xfrm>
            <a:off x="3278985" y="5495600"/>
            <a:ext cx="1223158" cy="599704"/>
          </a:xfrm>
          <a:custGeom>
            <a:avLst/>
            <a:gdLst>
              <a:gd name="connsiteX0" fmla="*/ 0 w 1223158"/>
              <a:gd name="connsiteY0" fmla="*/ 0 h 599704"/>
              <a:gd name="connsiteX1" fmla="*/ 1223158 w 1223158"/>
              <a:gd name="connsiteY1" fmla="*/ 106878 h 599704"/>
              <a:gd name="connsiteX2" fmla="*/ 1223158 w 1223158"/>
              <a:gd name="connsiteY2" fmla="*/ 599704 h 599704"/>
              <a:gd name="connsiteX3" fmla="*/ 0 w 1223158"/>
              <a:gd name="connsiteY3" fmla="*/ 0 h 599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3158" h="599704">
                <a:moveTo>
                  <a:pt x="0" y="0"/>
                </a:moveTo>
                <a:lnTo>
                  <a:pt x="1223158" y="106878"/>
                </a:lnTo>
                <a:lnTo>
                  <a:pt x="1223158" y="599704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8DF0AB4E-A466-1137-FC12-06DBAD495AAE}"/>
              </a:ext>
            </a:extLst>
          </p:cNvPr>
          <p:cNvCxnSpPr/>
          <p:nvPr/>
        </p:nvCxnSpPr>
        <p:spPr>
          <a:xfrm>
            <a:off x="4163696" y="4895896"/>
            <a:ext cx="0" cy="13122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84B1F97E-BC43-6901-6A98-1B180FD5BFD7}"/>
              </a:ext>
            </a:extLst>
          </p:cNvPr>
          <p:cNvCxnSpPr/>
          <p:nvPr/>
        </p:nvCxnSpPr>
        <p:spPr>
          <a:xfrm>
            <a:off x="4163696" y="5210593"/>
            <a:ext cx="0" cy="16625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C3F53DD4-9877-F493-38C6-A49D2B8A074D}"/>
              </a:ext>
            </a:extLst>
          </p:cNvPr>
          <p:cNvCxnSpPr>
            <a:cxnSpLocks/>
          </p:cNvCxnSpPr>
          <p:nvPr/>
        </p:nvCxnSpPr>
        <p:spPr>
          <a:xfrm>
            <a:off x="4163696" y="5552008"/>
            <a:ext cx="0" cy="377042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3D60D1C6-71C4-275C-E9BE-5660ABCA69C4}"/>
              </a:ext>
            </a:extLst>
          </p:cNvPr>
          <p:cNvSpPr/>
          <p:nvPr/>
        </p:nvSpPr>
        <p:spPr>
          <a:xfrm>
            <a:off x="3890072" y="5014650"/>
            <a:ext cx="571532" cy="107634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5779D89-918F-B618-8E3C-78D8E95F0EED}"/>
              </a:ext>
            </a:extLst>
          </p:cNvPr>
          <p:cNvSpPr txBox="1"/>
          <p:nvPr/>
        </p:nvSpPr>
        <p:spPr>
          <a:xfrm>
            <a:off x="497045" y="4559596"/>
            <a:ext cx="2067026" cy="181588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sz="1600" dirty="0">
                <a:solidFill>
                  <a:schemeClr val="bg1"/>
                </a:solidFill>
              </a:rPr>
              <a:t>Далший квадрат має цей сам розмір як ближчий, але його проєкція менша, так як очікуємо від перспективи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690E1DE1-395A-DC83-297E-C0B269C6169A}"/>
              </a:ext>
            </a:extLst>
          </p:cNvPr>
          <p:cNvSpPr/>
          <p:nvPr/>
        </p:nvSpPr>
        <p:spPr>
          <a:xfrm>
            <a:off x="7546829" y="4727774"/>
            <a:ext cx="2327564" cy="15081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FD6E4A9-5B62-321D-2973-184CEF703440}"/>
              </a:ext>
            </a:extLst>
          </p:cNvPr>
          <p:cNvSpPr/>
          <p:nvPr/>
        </p:nvSpPr>
        <p:spPr>
          <a:xfrm>
            <a:off x="7977969" y="5313719"/>
            <a:ext cx="303607" cy="28449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2999BA8-B1EF-07F7-22FC-5BBDD1796046}"/>
              </a:ext>
            </a:extLst>
          </p:cNvPr>
          <p:cNvSpPr/>
          <p:nvPr/>
        </p:nvSpPr>
        <p:spPr>
          <a:xfrm>
            <a:off x="8956774" y="5200249"/>
            <a:ext cx="611067" cy="59630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197BCB6D-7998-2789-15FB-0E8D96EF9ABC}"/>
              </a:ext>
            </a:extLst>
          </p:cNvPr>
          <p:cNvSpPr/>
          <p:nvPr/>
        </p:nvSpPr>
        <p:spPr>
          <a:xfrm>
            <a:off x="7831614" y="4917063"/>
            <a:ext cx="2008376" cy="119166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C8B40EB-BF0D-444B-1793-C1F0068926E6}"/>
              </a:ext>
            </a:extLst>
          </p:cNvPr>
          <p:cNvSpPr/>
          <p:nvPr/>
        </p:nvSpPr>
        <p:spPr>
          <a:xfrm>
            <a:off x="6119395" y="4715402"/>
            <a:ext cx="571535" cy="49876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EE48768C-87B9-9ADC-8141-7FB210F526D5}"/>
              </a:ext>
            </a:extLst>
          </p:cNvPr>
          <p:cNvSpPr/>
          <p:nvPr/>
        </p:nvSpPr>
        <p:spPr>
          <a:xfrm>
            <a:off x="4501159" y="5592231"/>
            <a:ext cx="571535" cy="49876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DA7AEE-4ABE-B151-C796-7412739B63D0}"/>
              </a:ext>
            </a:extLst>
          </p:cNvPr>
          <p:cNvSpPr/>
          <p:nvPr/>
        </p:nvSpPr>
        <p:spPr>
          <a:xfrm>
            <a:off x="5266595" y="5869242"/>
            <a:ext cx="341201" cy="312666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000E72-53A5-BCE5-299D-16951318A135}"/>
              </a:ext>
            </a:extLst>
          </p:cNvPr>
          <p:cNvCxnSpPr>
            <a:cxnSpLocks/>
          </p:cNvCxnSpPr>
          <p:nvPr/>
        </p:nvCxnSpPr>
        <p:spPr>
          <a:xfrm flipH="1" flipV="1">
            <a:off x="5058792" y="5727825"/>
            <a:ext cx="540166" cy="127793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9820993-C47F-2802-411A-DE6CE5029281}"/>
              </a:ext>
            </a:extLst>
          </p:cNvPr>
          <p:cNvCxnSpPr>
            <a:cxnSpLocks/>
          </p:cNvCxnSpPr>
          <p:nvPr/>
        </p:nvCxnSpPr>
        <p:spPr>
          <a:xfrm flipH="1" flipV="1">
            <a:off x="5078705" y="6069092"/>
            <a:ext cx="187890" cy="11281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9799FC20-604D-DCE9-4472-D6155A8A408B}"/>
              </a:ext>
            </a:extLst>
          </p:cNvPr>
          <p:cNvSpPr/>
          <p:nvPr/>
        </p:nvSpPr>
        <p:spPr>
          <a:xfrm>
            <a:off x="4943250" y="5637272"/>
            <a:ext cx="294285" cy="55908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A6B3F2-24AE-D710-64AE-8381BE7E53BB}"/>
              </a:ext>
            </a:extLst>
          </p:cNvPr>
          <p:cNvSpPr txBox="1"/>
          <p:nvPr/>
        </p:nvSpPr>
        <p:spPr>
          <a:xfrm>
            <a:off x="5773029" y="5440413"/>
            <a:ext cx="1521106" cy="1323439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sz="1600" dirty="0">
                <a:solidFill>
                  <a:schemeClr val="bg1"/>
                </a:solidFill>
              </a:rPr>
              <a:t>Синьий квадрат заду зеленого, так що його не видно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BF4D0DE-321C-BF5F-7D75-3A76B515FA52}"/>
              </a:ext>
            </a:extLst>
          </p:cNvPr>
          <p:cNvSpPr/>
          <p:nvPr/>
        </p:nvSpPr>
        <p:spPr>
          <a:xfrm>
            <a:off x="5071799" y="5726719"/>
            <a:ext cx="527050" cy="457200"/>
          </a:xfrm>
          <a:custGeom>
            <a:avLst/>
            <a:gdLst>
              <a:gd name="connsiteX0" fmla="*/ 527050 w 527050"/>
              <a:gd name="connsiteY0" fmla="*/ 127000 h 457200"/>
              <a:gd name="connsiteX1" fmla="*/ 196850 w 527050"/>
              <a:gd name="connsiteY1" fmla="*/ 127000 h 457200"/>
              <a:gd name="connsiteX2" fmla="*/ 203200 w 527050"/>
              <a:gd name="connsiteY2" fmla="*/ 457200 h 457200"/>
              <a:gd name="connsiteX3" fmla="*/ 0 w 527050"/>
              <a:gd name="connsiteY3" fmla="*/ 355600 h 457200"/>
              <a:gd name="connsiteX4" fmla="*/ 6350 w 527050"/>
              <a:gd name="connsiteY4" fmla="*/ 0 h 457200"/>
              <a:gd name="connsiteX5" fmla="*/ 527050 w 527050"/>
              <a:gd name="connsiteY5" fmla="*/ 1270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050" h="457200">
                <a:moveTo>
                  <a:pt x="527050" y="127000"/>
                </a:moveTo>
                <a:lnTo>
                  <a:pt x="196850" y="127000"/>
                </a:lnTo>
                <a:lnTo>
                  <a:pt x="203200" y="457200"/>
                </a:lnTo>
                <a:lnTo>
                  <a:pt x="0" y="355600"/>
                </a:lnTo>
                <a:lnTo>
                  <a:pt x="6350" y="0"/>
                </a:lnTo>
                <a:lnTo>
                  <a:pt x="527050" y="127000"/>
                </a:lnTo>
                <a:close/>
              </a:path>
            </a:pathLst>
          </a:custGeom>
          <a:solidFill>
            <a:srgbClr val="00B0F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1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96" grpId="0" animBg="1"/>
      <p:bldP spid="97" grpId="0" animBg="1"/>
      <p:bldP spid="105" grpId="0" animBg="1"/>
      <p:bldP spid="106" grpId="0" animBg="1"/>
      <p:bldP spid="108" grpId="0" animBg="1"/>
      <p:bldP spid="109" grpId="0" animBg="1"/>
      <p:bldP spid="110" grpId="0" animBg="1"/>
      <p:bldP spid="111" grpId="0" animBg="1"/>
      <p:bldP spid="114" grpId="0" animBg="1"/>
      <p:bldP spid="115" grpId="0" animBg="1"/>
      <p:bldP spid="6" grpId="0" animBg="1"/>
      <p:bldP spid="21" grpId="1" animBg="1"/>
      <p:bldP spid="22" grpId="0" animBg="1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B29CB-213D-28E1-3073-79838559F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Що є Перспектив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4063F-A705-DAF9-1BB9-604B27363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3250751" cy="1890880"/>
          </a:xfrm>
        </p:spPr>
        <p:txBody>
          <a:bodyPr>
            <a:normAutofit/>
          </a:bodyPr>
          <a:lstStyle/>
          <a:p>
            <a:r>
              <a:rPr lang="uk-UA" dirty="0"/>
              <a:t>Важливим фактом перспективної проєкції є це, що вона зберігає лінії</a:t>
            </a:r>
          </a:p>
          <a:p>
            <a:pPr lvl="1"/>
            <a:r>
              <a:rPr lang="uk-UA" dirty="0"/>
              <a:t>Проста лійня в тривимірному світі далі є проста після перспективної проєкції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FB448C-B644-9360-99CD-24E54F7C35BC}"/>
              </a:ext>
            </a:extLst>
          </p:cNvPr>
          <p:cNvCxnSpPr>
            <a:cxnSpLocks/>
          </p:cNvCxnSpPr>
          <p:nvPr/>
        </p:nvCxnSpPr>
        <p:spPr>
          <a:xfrm>
            <a:off x="8397073" y="4551182"/>
            <a:ext cx="1119991" cy="2872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F5717F-6DEB-4F7E-93B9-2A5B1F135748}"/>
              </a:ext>
            </a:extLst>
          </p:cNvPr>
          <p:cNvCxnSpPr>
            <a:cxnSpLocks/>
          </p:cNvCxnSpPr>
          <p:nvPr/>
        </p:nvCxnSpPr>
        <p:spPr>
          <a:xfrm flipH="1">
            <a:off x="7342558" y="4551182"/>
            <a:ext cx="1054515" cy="2256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Camera">
                <a:extLst>
                  <a:ext uri="{FF2B5EF4-FFF2-40B4-BE49-F238E27FC236}">
                    <a16:creationId xmlns:a16="http://schemas.microsoft.com/office/drawing/2014/main" id="{85BBAD7D-A231-FA30-FE11-30A381FDA23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302652" y="5380646"/>
              <a:ext cx="947591" cy="96151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47591" cy="961517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780764" ay="1360512" az="930460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613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Camera">
                <a:extLst>
                  <a:ext uri="{FF2B5EF4-FFF2-40B4-BE49-F238E27FC236}">
                    <a16:creationId xmlns:a16="http://schemas.microsoft.com/office/drawing/2014/main" id="{85BBAD7D-A231-FA30-FE11-30A381FDA2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2652" y="5380646"/>
                <a:ext cx="947591" cy="961517"/>
              </a:xfrm>
              <a:prstGeom prst="rect">
                <a:avLst/>
              </a:prstGeom>
            </p:spPr>
          </p:pic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F537FF-875D-2B3D-6D49-2850A370CA6A}"/>
              </a:ext>
            </a:extLst>
          </p:cNvPr>
          <p:cNvCxnSpPr/>
          <p:nvPr/>
        </p:nvCxnSpPr>
        <p:spPr>
          <a:xfrm>
            <a:off x="6673195" y="4391925"/>
            <a:ext cx="1769035" cy="3705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957C6E1-7CE4-7FDE-96DA-CF827829F4C4}"/>
              </a:ext>
            </a:extLst>
          </p:cNvPr>
          <p:cNvCxnSpPr>
            <a:cxnSpLocks/>
          </p:cNvCxnSpPr>
          <p:nvPr/>
        </p:nvCxnSpPr>
        <p:spPr>
          <a:xfrm>
            <a:off x="8442230" y="4762466"/>
            <a:ext cx="0" cy="11534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926586-9CB7-479F-4B3B-131E66B4A7B4}"/>
              </a:ext>
            </a:extLst>
          </p:cNvPr>
          <p:cNvCxnSpPr/>
          <p:nvPr/>
        </p:nvCxnSpPr>
        <p:spPr>
          <a:xfrm>
            <a:off x="6673195" y="4391925"/>
            <a:ext cx="0" cy="9924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97CC1F-304E-07BA-BEDB-A50FB90D9610}"/>
              </a:ext>
            </a:extLst>
          </p:cNvPr>
          <p:cNvCxnSpPr/>
          <p:nvPr/>
        </p:nvCxnSpPr>
        <p:spPr>
          <a:xfrm>
            <a:off x="6673195" y="5384369"/>
            <a:ext cx="1769035" cy="5315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FA32F4-913F-93F2-9BF7-0243CE6DB53B}"/>
              </a:ext>
            </a:extLst>
          </p:cNvPr>
          <p:cNvCxnSpPr>
            <a:cxnSpLocks/>
          </p:cNvCxnSpPr>
          <p:nvPr/>
        </p:nvCxnSpPr>
        <p:spPr>
          <a:xfrm flipH="1">
            <a:off x="7297329" y="4195014"/>
            <a:ext cx="868885" cy="1026320"/>
          </a:xfrm>
          <a:prstGeom prst="straightConnector1">
            <a:avLst/>
          </a:prstGeom>
          <a:ln w="28575">
            <a:solidFill>
              <a:srgbClr val="6F6F74">
                <a:alpha val="69804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56A53F-5610-30A8-3C6F-500D322E1E3B}"/>
              </a:ext>
            </a:extLst>
          </p:cNvPr>
          <p:cNvCxnSpPr>
            <a:cxnSpLocks/>
          </p:cNvCxnSpPr>
          <p:nvPr/>
        </p:nvCxnSpPr>
        <p:spPr>
          <a:xfrm flipH="1">
            <a:off x="7728837" y="3801300"/>
            <a:ext cx="1649191" cy="1490611"/>
          </a:xfrm>
          <a:prstGeom prst="straightConnector1">
            <a:avLst/>
          </a:prstGeom>
          <a:ln w="28575">
            <a:solidFill>
              <a:srgbClr val="6F6F74">
                <a:alpha val="69804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E05272B-4B75-BA36-920A-A137E4E281DC}"/>
              </a:ext>
            </a:extLst>
          </p:cNvPr>
          <p:cNvCxnSpPr>
            <a:cxnSpLocks/>
          </p:cNvCxnSpPr>
          <p:nvPr/>
        </p:nvCxnSpPr>
        <p:spPr>
          <a:xfrm flipH="1">
            <a:off x="7629352" y="3243252"/>
            <a:ext cx="1416982" cy="1715063"/>
          </a:xfrm>
          <a:prstGeom prst="straightConnector1">
            <a:avLst/>
          </a:prstGeom>
          <a:ln w="28575">
            <a:solidFill>
              <a:srgbClr val="6F6F74">
                <a:alpha val="69804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D0227F-E8D5-B839-B2FB-49383B668966}"/>
              </a:ext>
            </a:extLst>
          </p:cNvPr>
          <p:cNvCxnSpPr/>
          <p:nvPr/>
        </p:nvCxnSpPr>
        <p:spPr>
          <a:xfrm>
            <a:off x="6673195" y="4391925"/>
            <a:ext cx="149412" cy="12582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78E3E2-6DD2-DE82-87AA-76754ECB2FD4}"/>
              </a:ext>
            </a:extLst>
          </p:cNvPr>
          <p:cNvCxnSpPr/>
          <p:nvPr/>
        </p:nvCxnSpPr>
        <p:spPr>
          <a:xfrm flipH="1">
            <a:off x="6912254" y="4781222"/>
            <a:ext cx="1529976" cy="9135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840B838-4388-96F6-0A95-82A2CB47A2A8}"/>
              </a:ext>
            </a:extLst>
          </p:cNvPr>
          <p:cNvCxnSpPr/>
          <p:nvPr/>
        </p:nvCxnSpPr>
        <p:spPr>
          <a:xfrm flipH="1" flipV="1">
            <a:off x="6960066" y="5754560"/>
            <a:ext cx="1482164" cy="1613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B57C353-1332-5369-AA5A-4E3F4F0040CC}"/>
              </a:ext>
            </a:extLst>
          </p:cNvPr>
          <p:cNvCxnSpPr/>
          <p:nvPr/>
        </p:nvCxnSpPr>
        <p:spPr>
          <a:xfrm>
            <a:off x="6673195" y="5380646"/>
            <a:ext cx="149412" cy="3141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CD7F6F8-CA7F-FC2B-DDB1-8C0CFE786A84}"/>
              </a:ext>
            </a:extLst>
          </p:cNvPr>
          <p:cNvSpPr txBox="1"/>
          <p:nvPr/>
        </p:nvSpPr>
        <p:spPr>
          <a:xfrm>
            <a:off x="6302652" y="1027435"/>
            <a:ext cx="1111831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Наш монітор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83615C-3F86-F8FA-3BA8-AA0EF864838D}"/>
              </a:ext>
            </a:extLst>
          </p:cNvPr>
          <p:cNvCxnSpPr>
            <a:cxnSpLocks/>
          </p:cNvCxnSpPr>
          <p:nvPr/>
        </p:nvCxnSpPr>
        <p:spPr>
          <a:xfrm flipH="1">
            <a:off x="5745168" y="1582366"/>
            <a:ext cx="685888" cy="791183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9D2BBA1-1704-1B61-223D-3A83B9810C3A}"/>
              </a:ext>
            </a:extLst>
          </p:cNvPr>
          <p:cNvCxnSpPr/>
          <p:nvPr/>
        </p:nvCxnSpPr>
        <p:spPr>
          <a:xfrm>
            <a:off x="5211357" y="2249745"/>
            <a:ext cx="1769035" cy="3705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E0D099D-E932-6700-6C91-ABE4FC8D3DCC}"/>
              </a:ext>
            </a:extLst>
          </p:cNvPr>
          <p:cNvCxnSpPr>
            <a:cxnSpLocks/>
          </p:cNvCxnSpPr>
          <p:nvPr/>
        </p:nvCxnSpPr>
        <p:spPr>
          <a:xfrm>
            <a:off x="6980392" y="2620286"/>
            <a:ext cx="0" cy="11534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39469C9-C913-42B7-6292-965F88B9F44E}"/>
              </a:ext>
            </a:extLst>
          </p:cNvPr>
          <p:cNvCxnSpPr/>
          <p:nvPr/>
        </p:nvCxnSpPr>
        <p:spPr>
          <a:xfrm>
            <a:off x="5211357" y="2249745"/>
            <a:ext cx="0" cy="9924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DC0C738-CD9F-A2D3-AE5F-838268276280}"/>
              </a:ext>
            </a:extLst>
          </p:cNvPr>
          <p:cNvCxnSpPr/>
          <p:nvPr/>
        </p:nvCxnSpPr>
        <p:spPr>
          <a:xfrm>
            <a:off x="5211357" y="3242189"/>
            <a:ext cx="1769035" cy="5315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A2E052FB-E492-8080-36B1-AE6F7F4FDF83}"/>
              </a:ext>
            </a:extLst>
          </p:cNvPr>
          <p:cNvSpPr/>
          <p:nvPr/>
        </p:nvSpPr>
        <p:spPr>
          <a:xfrm>
            <a:off x="7006707" y="2060180"/>
            <a:ext cx="107577" cy="9562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56EF851-5774-89E7-2450-A82D712CD641}"/>
              </a:ext>
            </a:extLst>
          </p:cNvPr>
          <p:cNvSpPr/>
          <p:nvPr/>
        </p:nvSpPr>
        <p:spPr>
          <a:xfrm>
            <a:off x="8188494" y="2222862"/>
            <a:ext cx="107577" cy="9562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8" name="3D Model 57" descr="Camera">
                <a:extLst>
                  <a:ext uri="{FF2B5EF4-FFF2-40B4-BE49-F238E27FC236}">
                    <a16:creationId xmlns:a16="http://schemas.microsoft.com/office/drawing/2014/main" id="{F45CF5D0-EAF6-50DA-1A1A-3B7B63B7945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45461" y="3233243"/>
              <a:ext cx="947591" cy="96151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47591" cy="961517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780764" ay="1360512" az="930460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613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8" name="3D Model 57" descr="Camera">
                <a:extLst>
                  <a:ext uri="{FF2B5EF4-FFF2-40B4-BE49-F238E27FC236}">
                    <a16:creationId xmlns:a16="http://schemas.microsoft.com/office/drawing/2014/main" id="{F45CF5D0-EAF6-50DA-1A1A-3B7B63B794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45461" y="3233243"/>
                <a:ext cx="947591" cy="961517"/>
              </a:xfrm>
              <a:prstGeom prst="rect">
                <a:avLst/>
              </a:prstGeom>
            </p:spPr>
          </p:pic>
        </mc:Fallback>
      </mc:AlternateContent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D5775AE-535E-31B4-85AC-B32C5C58D750}"/>
              </a:ext>
            </a:extLst>
          </p:cNvPr>
          <p:cNvCxnSpPr/>
          <p:nvPr/>
        </p:nvCxnSpPr>
        <p:spPr>
          <a:xfrm>
            <a:off x="5216004" y="2244522"/>
            <a:ext cx="149412" cy="12582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30AE9B5-D68A-A730-95DB-DC201E0C9739}"/>
              </a:ext>
            </a:extLst>
          </p:cNvPr>
          <p:cNvCxnSpPr/>
          <p:nvPr/>
        </p:nvCxnSpPr>
        <p:spPr>
          <a:xfrm flipH="1">
            <a:off x="5455063" y="2633819"/>
            <a:ext cx="1529976" cy="9135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34E9E67-0D24-66A9-9E59-3988A8D71625}"/>
              </a:ext>
            </a:extLst>
          </p:cNvPr>
          <p:cNvCxnSpPr/>
          <p:nvPr/>
        </p:nvCxnSpPr>
        <p:spPr>
          <a:xfrm flipH="1" flipV="1">
            <a:off x="5502875" y="3607157"/>
            <a:ext cx="1482164" cy="1613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B27F2F5-9361-C0C6-65B6-646358D73B75}"/>
              </a:ext>
            </a:extLst>
          </p:cNvPr>
          <p:cNvCxnSpPr/>
          <p:nvPr/>
        </p:nvCxnSpPr>
        <p:spPr>
          <a:xfrm>
            <a:off x="5216004" y="3233243"/>
            <a:ext cx="149412" cy="3141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9949C02-8FD0-86C1-6E5F-A1279C75F989}"/>
              </a:ext>
            </a:extLst>
          </p:cNvPr>
          <p:cNvCxnSpPr>
            <a:stCxn id="54" idx="3"/>
          </p:cNvCxnSpPr>
          <p:nvPr/>
        </p:nvCxnSpPr>
        <p:spPr>
          <a:xfrm flipH="1">
            <a:off x="6008914" y="2141799"/>
            <a:ext cx="1013547" cy="897317"/>
          </a:xfrm>
          <a:prstGeom prst="straightConnector1">
            <a:avLst/>
          </a:prstGeom>
          <a:ln w="38100">
            <a:solidFill>
              <a:srgbClr val="6F6F74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794C842-0FB1-B280-6765-AFDC1E817856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6592194" y="2304481"/>
            <a:ext cx="1612054" cy="889516"/>
          </a:xfrm>
          <a:prstGeom prst="straightConnector1">
            <a:avLst/>
          </a:prstGeom>
          <a:ln w="38100">
            <a:solidFill>
              <a:srgbClr val="6F6F74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9B687456-B539-9F57-8156-3C9084653D5B}"/>
              </a:ext>
            </a:extLst>
          </p:cNvPr>
          <p:cNvSpPr/>
          <p:nvPr/>
        </p:nvSpPr>
        <p:spPr>
          <a:xfrm>
            <a:off x="6494547" y="3166291"/>
            <a:ext cx="107577" cy="9562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5EE98DB-BEC9-A8E1-B702-EFBC405C26C2}"/>
              </a:ext>
            </a:extLst>
          </p:cNvPr>
          <p:cNvSpPr/>
          <p:nvPr/>
        </p:nvSpPr>
        <p:spPr>
          <a:xfrm>
            <a:off x="5927794" y="3020933"/>
            <a:ext cx="107577" cy="9562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44C13C4-280B-AD9B-4E32-61B50F778225}"/>
              </a:ext>
            </a:extLst>
          </p:cNvPr>
          <p:cNvCxnSpPr>
            <a:cxnSpLocks/>
          </p:cNvCxnSpPr>
          <p:nvPr/>
        </p:nvCxnSpPr>
        <p:spPr>
          <a:xfrm flipH="1">
            <a:off x="6399369" y="2241617"/>
            <a:ext cx="1625450" cy="952380"/>
          </a:xfrm>
          <a:prstGeom prst="straightConnector1">
            <a:avLst/>
          </a:prstGeom>
          <a:ln w="38100">
            <a:solidFill>
              <a:srgbClr val="6F6F74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701E9FA-BA58-AB79-3D4C-9131AE4D3E89}"/>
              </a:ext>
            </a:extLst>
          </p:cNvPr>
          <p:cNvCxnSpPr>
            <a:cxnSpLocks/>
          </p:cNvCxnSpPr>
          <p:nvPr/>
        </p:nvCxnSpPr>
        <p:spPr>
          <a:xfrm flipH="1">
            <a:off x="6291331" y="2211659"/>
            <a:ext cx="1432625" cy="964661"/>
          </a:xfrm>
          <a:prstGeom prst="straightConnector1">
            <a:avLst/>
          </a:prstGeom>
          <a:ln w="38100">
            <a:solidFill>
              <a:srgbClr val="6F6F74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9C249AC-9F46-827A-87C3-4F343A7CD35F}"/>
              </a:ext>
            </a:extLst>
          </p:cNvPr>
          <p:cNvCxnSpPr>
            <a:cxnSpLocks/>
          </p:cNvCxnSpPr>
          <p:nvPr/>
        </p:nvCxnSpPr>
        <p:spPr>
          <a:xfrm flipH="1">
            <a:off x="6190161" y="2151895"/>
            <a:ext cx="1245075" cy="994773"/>
          </a:xfrm>
          <a:prstGeom prst="straightConnector1">
            <a:avLst/>
          </a:prstGeom>
          <a:ln w="38100">
            <a:solidFill>
              <a:srgbClr val="6F6F74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5C9EF6D-0D51-8D2F-6634-5F9AF9AB2C44}"/>
              </a:ext>
            </a:extLst>
          </p:cNvPr>
          <p:cNvCxnSpPr>
            <a:cxnSpLocks/>
          </p:cNvCxnSpPr>
          <p:nvPr/>
        </p:nvCxnSpPr>
        <p:spPr>
          <a:xfrm flipH="1">
            <a:off x="6082584" y="2113947"/>
            <a:ext cx="1144653" cy="1002609"/>
          </a:xfrm>
          <a:prstGeom prst="straightConnector1">
            <a:avLst/>
          </a:prstGeom>
          <a:ln w="38100">
            <a:solidFill>
              <a:srgbClr val="6F6F74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FA924325-F361-5971-02FE-2DF8C23DEAD7}"/>
              </a:ext>
            </a:extLst>
          </p:cNvPr>
          <p:cNvSpPr txBox="1">
            <a:spLocks/>
          </p:cNvSpPr>
          <p:nvPr/>
        </p:nvSpPr>
        <p:spPr>
          <a:xfrm>
            <a:off x="1261871" y="3685325"/>
            <a:ext cx="3250751" cy="2049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/>
              <a:t>Тобто коли ми малюємо трикутника, ми перше можемо проєктувати його три точки, а тоді їх з</a:t>
            </a:r>
            <a:r>
              <a:rPr lang="en-US" dirty="0"/>
              <a:t>’</a:t>
            </a:r>
            <a:r>
              <a:rPr lang="uk-UA" dirty="0"/>
              <a:t>єднати щоби створити трикутник на моніторі</a:t>
            </a:r>
            <a:endParaRPr lang="en-US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EE080DF7-02AC-E738-56AD-9D98CEA92794}"/>
              </a:ext>
            </a:extLst>
          </p:cNvPr>
          <p:cNvCxnSpPr>
            <a:cxnSpLocks/>
          </p:cNvCxnSpPr>
          <p:nvPr/>
        </p:nvCxnSpPr>
        <p:spPr>
          <a:xfrm>
            <a:off x="7114284" y="2107992"/>
            <a:ext cx="1074210" cy="16268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16F5AC2-2757-B902-9049-B0F748BBD86F}"/>
              </a:ext>
            </a:extLst>
          </p:cNvPr>
          <p:cNvCxnSpPr>
            <a:cxnSpLocks/>
          </p:cNvCxnSpPr>
          <p:nvPr/>
        </p:nvCxnSpPr>
        <p:spPr>
          <a:xfrm>
            <a:off x="6019617" y="3102552"/>
            <a:ext cx="474930" cy="11155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DC3C989A-2A2F-0467-7F1D-AB8918B7F857}"/>
              </a:ext>
            </a:extLst>
          </p:cNvPr>
          <p:cNvSpPr/>
          <p:nvPr/>
        </p:nvSpPr>
        <p:spPr>
          <a:xfrm>
            <a:off x="8210145" y="3203643"/>
            <a:ext cx="1199744" cy="953310"/>
          </a:xfrm>
          <a:custGeom>
            <a:avLst/>
            <a:gdLst>
              <a:gd name="connsiteX0" fmla="*/ 0 w 1199744"/>
              <a:gd name="connsiteY0" fmla="*/ 953310 h 953310"/>
              <a:gd name="connsiteX1" fmla="*/ 881974 w 1199744"/>
              <a:gd name="connsiteY1" fmla="*/ 0 h 953310"/>
              <a:gd name="connsiteX2" fmla="*/ 1199744 w 1199744"/>
              <a:gd name="connsiteY2" fmla="*/ 551234 h 953310"/>
              <a:gd name="connsiteX3" fmla="*/ 0 w 1199744"/>
              <a:gd name="connsiteY3" fmla="*/ 953310 h 95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9744" h="953310">
                <a:moveTo>
                  <a:pt x="0" y="953310"/>
                </a:moveTo>
                <a:lnTo>
                  <a:pt x="881974" y="0"/>
                </a:lnTo>
                <a:lnTo>
                  <a:pt x="1199744" y="551234"/>
                </a:lnTo>
                <a:lnTo>
                  <a:pt x="0" y="953310"/>
                </a:lnTo>
                <a:close/>
              </a:path>
            </a:pathLst>
          </a:custGeom>
          <a:solidFill>
            <a:srgbClr val="00B0F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F5589D1D-9889-6F0D-5375-15FC4A27BAC0}"/>
              </a:ext>
            </a:extLst>
          </p:cNvPr>
          <p:cNvCxnSpPr>
            <a:cxnSpLocks/>
          </p:cNvCxnSpPr>
          <p:nvPr/>
        </p:nvCxnSpPr>
        <p:spPr>
          <a:xfrm flipV="1">
            <a:off x="8397073" y="3039116"/>
            <a:ext cx="0" cy="15120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>
            <a:extLst>
              <a:ext uri="{FF2B5EF4-FFF2-40B4-BE49-F238E27FC236}">
                <a16:creationId xmlns:a16="http://schemas.microsoft.com/office/drawing/2014/main" id="{6428AAC3-E3E9-E2C3-F358-9B24129D940C}"/>
              </a:ext>
            </a:extLst>
          </p:cNvPr>
          <p:cNvSpPr/>
          <p:nvPr/>
        </p:nvSpPr>
        <p:spPr>
          <a:xfrm>
            <a:off x="8150460" y="4113395"/>
            <a:ext cx="107577" cy="9562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BC6C9AFF-E1D7-D381-27E1-E21376440AE1}"/>
              </a:ext>
            </a:extLst>
          </p:cNvPr>
          <p:cNvSpPr/>
          <p:nvPr/>
        </p:nvSpPr>
        <p:spPr>
          <a:xfrm>
            <a:off x="9030580" y="3161633"/>
            <a:ext cx="107577" cy="9562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9E91FCA-BAF6-5D67-28DE-017C05E8517F}"/>
              </a:ext>
            </a:extLst>
          </p:cNvPr>
          <p:cNvSpPr/>
          <p:nvPr/>
        </p:nvSpPr>
        <p:spPr>
          <a:xfrm>
            <a:off x="9362274" y="3719681"/>
            <a:ext cx="107577" cy="95623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34FA1DE5-AA5E-1F2B-6C76-ED5037B83651}"/>
              </a:ext>
            </a:extLst>
          </p:cNvPr>
          <p:cNvSpPr/>
          <p:nvPr/>
        </p:nvSpPr>
        <p:spPr>
          <a:xfrm>
            <a:off x="7263319" y="4980562"/>
            <a:ext cx="428017" cy="363166"/>
          </a:xfrm>
          <a:custGeom>
            <a:avLst/>
            <a:gdLst>
              <a:gd name="connsiteX0" fmla="*/ 0 w 428017"/>
              <a:gd name="connsiteY0" fmla="*/ 278859 h 363166"/>
              <a:gd name="connsiteX1" fmla="*/ 337226 w 428017"/>
              <a:gd name="connsiteY1" fmla="*/ 0 h 363166"/>
              <a:gd name="connsiteX2" fmla="*/ 428017 w 428017"/>
              <a:gd name="connsiteY2" fmla="*/ 363166 h 363166"/>
              <a:gd name="connsiteX3" fmla="*/ 0 w 428017"/>
              <a:gd name="connsiteY3" fmla="*/ 278859 h 363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017" h="363166">
                <a:moveTo>
                  <a:pt x="0" y="278859"/>
                </a:moveTo>
                <a:lnTo>
                  <a:pt x="337226" y="0"/>
                </a:lnTo>
                <a:lnTo>
                  <a:pt x="428017" y="363166"/>
                </a:lnTo>
                <a:lnTo>
                  <a:pt x="0" y="278859"/>
                </a:lnTo>
                <a:close/>
              </a:path>
            </a:pathLst>
          </a:custGeom>
          <a:solidFill>
            <a:srgbClr val="00B0F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1B7AD2A-3969-8B91-6B89-B17713C3ACD6}"/>
              </a:ext>
            </a:extLst>
          </p:cNvPr>
          <p:cNvSpPr/>
          <p:nvPr/>
        </p:nvSpPr>
        <p:spPr>
          <a:xfrm>
            <a:off x="7205506" y="5207330"/>
            <a:ext cx="107577" cy="9562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9EB831AF-6495-8F4E-A19C-736FE2512AA1}"/>
              </a:ext>
            </a:extLst>
          </p:cNvPr>
          <p:cNvSpPr/>
          <p:nvPr/>
        </p:nvSpPr>
        <p:spPr>
          <a:xfrm>
            <a:off x="7537529" y="4944311"/>
            <a:ext cx="107577" cy="9562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5E5B97E-5ADC-C5DC-41EE-E3C96FE8B9C4}"/>
              </a:ext>
            </a:extLst>
          </p:cNvPr>
          <p:cNvSpPr/>
          <p:nvPr/>
        </p:nvSpPr>
        <p:spPr>
          <a:xfrm>
            <a:off x="7637014" y="5277907"/>
            <a:ext cx="107577" cy="95623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37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68" grpId="0" animBg="1"/>
      <p:bldP spid="69" grpId="0" animBg="1"/>
      <p:bldP spid="91" grpId="0"/>
      <p:bldP spid="111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6EC5F-0FCB-C681-DEA7-87FE4BF49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Перспективна Проєкція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0FAFB-8C9C-D890-E76E-C9B5B9CA22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1" y="1828800"/>
                <a:ext cx="4573439" cy="2448330"/>
              </a:xfrm>
            </p:spPr>
            <p:txBody>
              <a:bodyPr>
                <a:normAutofit/>
              </a:bodyPr>
              <a:lstStyle/>
              <a:p>
                <a:r>
                  <a:rPr lang="uk-UA" dirty="0"/>
                  <a:t>Знаючи як перспектива працює, ми можемо перейти нашу проблему формально</a:t>
                </a:r>
                <a:endParaRPr lang="en-US" dirty="0"/>
              </a:p>
              <a:p>
                <a:pPr lvl="1"/>
                <a:r>
                  <a:rPr lang="uk-UA" dirty="0"/>
                  <a:t>Спочакту вирішимо як проєктувати в 2 вимірах</a:t>
                </a:r>
                <a:endParaRPr lang="en-US" dirty="0"/>
              </a:p>
              <a:p>
                <a:r>
                  <a:rPr lang="uk-UA" dirty="0"/>
                  <a:t>Маємо двовимірну точку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uk-UA" dirty="0"/>
                  <a:t> яку хочемо </a:t>
                </a:r>
                <a:r>
                  <a:rPr lang="uk-UA" b="1" dirty="0"/>
                  <a:t>перспективно проєктувати</a:t>
                </a:r>
                <a:r>
                  <a:rPr lang="en-US" b="1" dirty="0"/>
                  <a:t> (Perspective Projection)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0FAFB-8C9C-D890-E76E-C9B5B9CA22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1" y="1828800"/>
                <a:ext cx="4573439" cy="2448330"/>
              </a:xfrm>
              <a:blipFill>
                <a:blip r:embed="rId2"/>
                <a:stretch>
                  <a:fillRect l="-267" t="-1741" r="-400" b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6BBD403E-0ED6-BDE4-5C5D-2B95A5037B73}"/>
              </a:ext>
            </a:extLst>
          </p:cNvPr>
          <p:cNvSpPr/>
          <p:nvPr/>
        </p:nvSpPr>
        <p:spPr>
          <a:xfrm>
            <a:off x="6724206" y="2291936"/>
            <a:ext cx="3610098" cy="1923803"/>
          </a:xfrm>
          <a:prstGeom prst="triangle">
            <a:avLst>
              <a:gd name="adj" fmla="val 100000"/>
            </a:avLst>
          </a:prstGeom>
          <a:noFill/>
          <a:ln w="28575">
            <a:solidFill>
              <a:srgbClr val="505053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ACE067-274F-34F2-5350-5AD33C90EBBB}"/>
              </a:ext>
            </a:extLst>
          </p:cNvPr>
          <p:cNvSpPr/>
          <p:nvPr/>
        </p:nvSpPr>
        <p:spPr>
          <a:xfrm>
            <a:off x="10227426" y="4096986"/>
            <a:ext cx="106878" cy="118752"/>
          </a:xfrm>
          <a:prstGeom prst="rect">
            <a:avLst/>
          </a:prstGeom>
          <a:noFill/>
          <a:ln w="28575">
            <a:solidFill>
              <a:srgbClr val="505053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46437B58-4A4B-6E52-A0B2-7E79E876CA66}"/>
              </a:ext>
            </a:extLst>
          </p:cNvPr>
          <p:cNvSpPr/>
          <p:nvPr/>
        </p:nvSpPr>
        <p:spPr>
          <a:xfrm rot="16200000">
            <a:off x="8409319" y="2811570"/>
            <a:ext cx="239873" cy="3610097"/>
          </a:xfrm>
          <a:prstGeom prst="lef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6CF11E-78E7-9265-05A9-338630430E6A}"/>
                  </a:ext>
                </a:extLst>
              </p:cNvPr>
              <p:cNvSpPr txBox="1"/>
              <p:nvPr/>
            </p:nvSpPr>
            <p:spPr>
              <a:xfrm>
                <a:off x="10426338" y="3182556"/>
                <a:ext cx="282770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6CF11E-78E7-9265-05A9-338630430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6338" y="3182556"/>
                <a:ext cx="282770" cy="298928"/>
              </a:xfrm>
              <a:prstGeom prst="rect">
                <a:avLst/>
              </a:prstGeom>
              <a:blipFill>
                <a:blip r:embed="rId3"/>
                <a:stretch>
                  <a:fillRect l="-17021" r="-6383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B72762-D02F-FC6D-6AE7-2CC2EA6C79A6}"/>
                  </a:ext>
                </a:extLst>
              </p:cNvPr>
              <p:cNvSpPr txBox="1"/>
              <p:nvPr/>
            </p:nvSpPr>
            <p:spPr>
              <a:xfrm>
                <a:off x="8426748" y="4736555"/>
                <a:ext cx="264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B72762-D02F-FC6D-6AE7-2CC2EA6C7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748" y="4736555"/>
                <a:ext cx="264751" cy="276999"/>
              </a:xfrm>
              <a:prstGeom prst="rect">
                <a:avLst/>
              </a:prstGeom>
              <a:blipFill>
                <a:blip r:embed="rId4"/>
                <a:stretch>
                  <a:fillRect l="-18182" r="-2273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23ABE15-180E-45B9-196F-28BC1DEADAD4}"/>
                  </a:ext>
                </a:extLst>
              </p:cNvPr>
              <p:cNvSpPr txBox="1"/>
              <p:nvPr/>
            </p:nvSpPr>
            <p:spPr>
              <a:xfrm>
                <a:off x="10426338" y="2014937"/>
                <a:ext cx="2124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23ABE15-180E-45B9-196F-28BC1DEAD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6338" y="2014937"/>
                <a:ext cx="212430" cy="276999"/>
              </a:xfrm>
              <a:prstGeom prst="rect">
                <a:avLst/>
              </a:prstGeom>
              <a:blipFill>
                <a:blip r:embed="rId5"/>
                <a:stretch>
                  <a:fillRect l="-22857" r="-2285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B7882A13-B79C-93A4-843A-CA150A4F4D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1871" y="4277130"/>
                <a:ext cx="4071585" cy="25001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800" kern="1200" spc="1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uk-UA" dirty="0"/>
                  <a:t>Ми випускаємо промінь від точки до камери, і з нього творимо прямокутний трикутник</a:t>
                </a:r>
                <a:endParaRPr lang="en-US" dirty="0"/>
              </a:p>
              <a:p>
                <a:r>
                  <a:rPr lang="uk-UA" dirty="0"/>
                  <a:t>Наша точка тоді знаходиться на відстані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r>
                  <a:rPr lang="uk-UA" dirty="0"/>
                  <a:t>і на висоті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uk-UA" dirty="0">
                  <a:solidFill>
                    <a:srgbClr val="0070C0"/>
                  </a:solidFill>
                </a:endParaRPr>
              </a:p>
              <a:p>
                <a:endParaRPr lang="uk-UA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B7882A13-B79C-93A4-843A-CA150A4F4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1" y="4277130"/>
                <a:ext cx="4071585" cy="2500117"/>
              </a:xfrm>
              <a:prstGeom prst="rect">
                <a:avLst/>
              </a:prstGeom>
              <a:blipFill>
                <a:blip r:embed="rId6"/>
                <a:stretch>
                  <a:fillRect l="-299" t="-1951" r="-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2CD620-4B01-A8EC-210B-CBD71746FB0B}"/>
              </a:ext>
            </a:extLst>
          </p:cNvPr>
          <p:cNvCxnSpPr>
            <a:cxnSpLocks/>
          </p:cNvCxnSpPr>
          <p:nvPr/>
        </p:nvCxnSpPr>
        <p:spPr>
          <a:xfrm flipV="1">
            <a:off x="6329548" y="2586805"/>
            <a:ext cx="0" cy="16289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0DC8C46-29E2-E95C-4390-AB3E521C39B4}"/>
                  </a:ext>
                </a:extLst>
              </p:cNvPr>
              <p:cNvSpPr txBox="1"/>
              <p:nvPr/>
            </p:nvSpPr>
            <p:spPr>
              <a:xfrm>
                <a:off x="6229971" y="2239572"/>
                <a:ext cx="1979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0DC8C46-29E2-E95C-4390-AB3E521C3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971" y="2239572"/>
                <a:ext cx="197938" cy="276999"/>
              </a:xfrm>
              <a:prstGeom prst="rect">
                <a:avLst/>
              </a:prstGeom>
              <a:blipFill>
                <a:blip r:embed="rId7"/>
                <a:stretch>
                  <a:fillRect l="-28125" r="-25000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947A8AB-A566-F4A0-1204-113835E13B4B}"/>
              </a:ext>
            </a:extLst>
          </p:cNvPr>
          <p:cNvCxnSpPr>
            <a:cxnSpLocks/>
            <a:stCxn id="4" idx="0"/>
            <a:endCxn id="4" idx="2"/>
          </p:cNvCxnSpPr>
          <p:nvPr/>
        </p:nvCxnSpPr>
        <p:spPr>
          <a:xfrm flipH="1">
            <a:off x="6724206" y="2291936"/>
            <a:ext cx="3610098" cy="1923803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206A5E73-10CC-1CC5-DEB7-9FC721779B00}"/>
              </a:ext>
            </a:extLst>
          </p:cNvPr>
          <p:cNvSpPr/>
          <p:nvPr/>
        </p:nvSpPr>
        <p:spPr>
          <a:xfrm>
            <a:off x="10254887" y="2205800"/>
            <a:ext cx="158833" cy="17227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9470FF3-7655-9F2D-28B6-59A728C450B4}"/>
                  </a:ext>
                </a:extLst>
              </p:cNvPr>
              <p:cNvSpPr txBox="1"/>
              <p:nvPr/>
            </p:nvSpPr>
            <p:spPr>
              <a:xfrm>
                <a:off x="10971237" y="4017862"/>
                <a:ext cx="1803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9470FF3-7655-9F2D-28B6-59A728C45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1237" y="4017862"/>
                <a:ext cx="180306" cy="276999"/>
              </a:xfrm>
              <a:prstGeom prst="rect">
                <a:avLst/>
              </a:prstGeom>
              <a:blipFill>
                <a:blip r:embed="rId8"/>
                <a:stretch>
                  <a:fillRect l="-17241" r="-13793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5ABD2A9-9945-FDD3-BA9C-60280AD1D78B}"/>
              </a:ext>
            </a:extLst>
          </p:cNvPr>
          <p:cNvCxnSpPr>
            <a:cxnSpLocks/>
          </p:cNvCxnSpPr>
          <p:nvPr/>
        </p:nvCxnSpPr>
        <p:spPr>
          <a:xfrm>
            <a:off x="6682164" y="4215738"/>
            <a:ext cx="42723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 descr="Camera">
                <a:extLst>
                  <a:ext uri="{FF2B5EF4-FFF2-40B4-BE49-F238E27FC236}">
                    <a16:creationId xmlns:a16="http://schemas.microsoft.com/office/drawing/2014/main" id="{AB17A9AD-139A-7A69-0128-79C1DD09477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961662" y="3861411"/>
              <a:ext cx="976300" cy="602418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976300" cy="602418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348234" ay="3936010" az="-317325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0613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 descr="Camera">
                <a:extLst>
                  <a:ext uri="{FF2B5EF4-FFF2-40B4-BE49-F238E27FC236}">
                    <a16:creationId xmlns:a16="http://schemas.microsoft.com/office/drawing/2014/main" id="{AB17A9AD-139A-7A69-0128-79C1DD0947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61662" y="3861411"/>
                <a:ext cx="976300" cy="60241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78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9" grpId="0" animBg="1"/>
      <p:bldP spid="10" grpId="0"/>
      <p:bldP spid="12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6EC5F-0FCB-C681-DEA7-87FE4BF49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Перспективна Проєкція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0FAFB-8C9C-D890-E76E-C9B5B9CA22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4167923" cy="457834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uk-UA" dirty="0"/>
                  <a:t>Ми вставляємо площину для монітора на відстані 1 від камери</a:t>
                </a:r>
                <a:endParaRPr lang="en-CA" dirty="0"/>
              </a:p>
              <a:p>
                <a:r>
                  <a:rPr lang="uk-UA" dirty="0"/>
                  <a:t>Після, ми знаходимо де наший промінь перетинає нашу площину</a:t>
                </a:r>
              </a:p>
              <a:p>
                <a:pPr lvl="1"/>
                <a:r>
                  <a:rPr lang="uk-UA" dirty="0"/>
                  <a:t>Точка перетину називається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CA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uk-UA" dirty="0">
                    <a:solidFill>
                      <a:srgbClr val="7030A0"/>
                    </a:solidFill>
                  </a:rPr>
                  <a:t> </a:t>
                </a:r>
                <a:r>
                  <a:rPr lang="uk-UA" dirty="0"/>
                  <a:t>є наша проєкція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uk-UA" dirty="0"/>
              </a:p>
              <a:p>
                <a:pPr lvl="1"/>
                <a:r>
                  <a:rPr lang="uk-UA" dirty="0"/>
                  <a:t>Вона є докладно де </a:t>
                </a:r>
                <a:r>
                  <a:rPr lang="en-US" dirty="0"/>
                  <a:t>“</a:t>
                </a:r>
                <a:r>
                  <a:rPr lang="uk-UA" dirty="0"/>
                  <a:t>промінь</a:t>
                </a:r>
                <a:r>
                  <a:rPr lang="en-US" dirty="0"/>
                  <a:t> </a:t>
                </a:r>
                <a:r>
                  <a:rPr lang="uk-UA" dirty="0"/>
                  <a:t>світла</a:t>
                </a:r>
                <a:r>
                  <a:rPr lang="en-US" dirty="0"/>
                  <a:t>” </a:t>
                </a:r>
                <a:r>
                  <a:rPr lang="uk-UA" dirty="0"/>
                  <a:t>від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перетинає нашого монітора</a:t>
                </a:r>
              </a:p>
              <a:p>
                <a:r>
                  <a:rPr lang="uk-UA" dirty="0"/>
                  <a:t>Усі наші факти про перспективну проєкцію будуть збережені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uk-UA" dirty="0">
                  <a:solidFill>
                    <a:srgbClr val="7030A0"/>
                  </a:solidFill>
                </a:endParaRPr>
              </a:p>
              <a:p>
                <a:pPr lvl="1"/>
                <a:r>
                  <a:rPr lang="uk-UA" dirty="0"/>
                  <a:t>Наше геометричне виведення працює так само, як і попередний приклад перспективи в реальному світі</a:t>
                </a:r>
              </a:p>
              <a:p>
                <a:endParaRPr lang="en-US" dirty="0"/>
              </a:p>
              <a:p>
                <a:endParaRPr lang="uk-U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0FAFB-8C9C-D890-E76E-C9B5B9CA22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4167923" cy="4578349"/>
              </a:xfrm>
              <a:blipFill>
                <a:blip r:embed="rId2"/>
                <a:stretch>
                  <a:fillRect l="-292" t="-1598" r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C1F05E3A-6919-BB5B-179D-717374D18CFE}"/>
              </a:ext>
            </a:extLst>
          </p:cNvPr>
          <p:cNvSpPr/>
          <p:nvPr/>
        </p:nvSpPr>
        <p:spPr>
          <a:xfrm>
            <a:off x="6724206" y="3182557"/>
            <a:ext cx="1925338" cy="1033182"/>
          </a:xfrm>
          <a:prstGeom prst="triangle">
            <a:avLst>
              <a:gd name="adj" fmla="val 100000"/>
            </a:avLst>
          </a:prstGeom>
          <a:solidFill>
            <a:schemeClr val="bg1">
              <a:lumMod val="8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53FE71-CF0D-5C09-8991-FA805CA1CB1F}"/>
              </a:ext>
            </a:extLst>
          </p:cNvPr>
          <p:cNvSpPr/>
          <p:nvPr/>
        </p:nvSpPr>
        <p:spPr>
          <a:xfrm>
            <a:off x="8542666" y="4096986"/>
            <a:ext cx="106878" cy="11875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6DAFEFA-F853-51F0-1CBB-42F24782CFBC}"/>
                  </a:ext>
                </a:extLst>
              </p:cNvPr>
              <p:cNvSpPr txBox="1"/>
              <p:nvPr/>
            </p:nvSpPr>
            <p:spPr>
              <a:xfrm>
                <a:off x="7538643" y="4786872"/>
                <a:ext cx="2939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6DAFEFA-F853-51F0-1CBB-42F24782C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643" y="4786872"/>
                <a:ext cx="293914" cy="369332"/>
              </a:xfrm>
              <a:prstGeom prst="rect">
                <a:avLst/>
              </a:prstGeom>
              <a:blipFill>
                <a:blip r:embed="rId3"/>
                <a:stretch>
                  <a:fillRect r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Left Brace 20">
            <a:extLst>
              <a:ext uri="{FF2B5EF4-FFF2-40B4-BE49-F238E27FC236}">
                <a16:creationId xmlns:a16="http://schemas.microsoft.com/office/drawing/2014/main" id="{E5DBB876-014F-44DD-BAF8-1032B6AC1BF4}"/>
              </a:ext>
            </a:extLst>
          </p:cNvPr>
          <p:cNvSpPr/>
          <p:nvPr/>
        </p:nvSpPr>
        <p:spPr>
          <a:xfrm rot="16200000">
            <a:off x="8382548" y="3329982"/>
            <a:ext cx="239873" cy="3610097"/>
          </a:xfrm>
          <a:prstGeom prst="lef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FA28609-A951-9F27-741A-7088D59E38C7}"/>
                  </a:ext>
                </a:extLst>
              </p:cNvPr>
              <p:cNvSpPr txBox="1"/>
              <p:nvPr/>
            </p:nvSpPr>
            <p:spPr>
              <a:xfrm>
                <a:off x="8707354" y="3584412"/>
                <a:ext cx="282770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FA28609-A951-9F27-741A-7088D59E3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354" y="3584412"/>
                <a:ext cx="282770" cy="298928"/>
              </a:xfrm>
              <a:prstGeom prst="rect">
                <a:avLst/>
              </a:prstGeom>
              <a:blipFill>
                <a:blip r:embed="rId4"/>
                <a:stretch>
                  <a:fillRect l="-17021" r="-6383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Left Brace 27">
            <a:extLst>
              <a:ext uri="{FF2B5EF4-FFF2-40B4-BE49-F238E27FC236}">
                <a16:creationId xmlns:a16="http://schemas.microsoft.com/office/drawing/2014/main" id="{77A6ED5B-E341-BD46-F124-DAB9D6B45ECC}"/>
              </a:ext>
            </a:extLst>
          </p:cNvPr>
          <p:cNvSpPr/>
          <p:nvPr/>
        </p:nvSpPr>
        <p:spPr>
          <a:xfrm rot="16200000">
            <a:off x="7565665" y="3750433"/>
            <a:ext cx="239873" cy="1925337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6DE30F4-A4EE-767B-7FCE-8F54CE4A4127}"/>
                  </a:ext>
                </a:extLst>
              </p:cNvPr>
              <p:cNvSpPr txBox="1"/>
              <p:nvPr/>
            </p:nvSpPr>
            <p:spPr>
              <a:xfrm>
                <a:off x="8683780" y="2837988"/>
                <a:ext cx="2660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6DE30F4-A4EE-767B-7FCE-8F54CE4A4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3780" y="2837988"/>
                <a:ext cx="266098" cy="276999"/>
              </a:xfrm>
              <a:prstGeom prst="rect">
                <a:avLst/>
              </a:prstGeom>
              <a:blipFill>
                <a:blip r:embed="rId5"/>
                <a:stretch>
                  <a:fillRect l="-20930" r="-2558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40F6EE5-D0FD-A5F0-FE08-738E0778B25A}"/>
              </a:ext>
            </a:extLst>
          </p:cNvPr>
          <p:cNvCxnSpPr/>
          <p:nvPr/>
        </p:nvCxnSpPr>
        <p:spPr>
          <a:xfrm>
            <a:off x="8649544" y="2837988"/>
            <a:ext cx="0" cy="18052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C2050C3-16CB-28D8-25E6-8C459DB50717}"/>
              </a:ext>
            </a:extLst>
          </p:cNvPr>
          <p:cNvCxnSpPr>
            <a:cxnSpLocks/>
          </p:cNvCxnSpPr>
          <p:nvPr/>
        </p:nvCxnSpPr>
        <p:spPr>
          <a:xfrm flipV="1">
            <a:off x="6329548" y="2586805"/>
            <a:ext cx="0" cy="16289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1157D32-469F-5BC6-9DC5-5806C44CBA32}"/>
                  </a:ext>
                </a:extLst>
              </p:cNvPr>
              <p:cNvSpPr txBox="1"/>
              <p:nvPr/>
            </p:nvSpPr>
            <p:spPr>
              <a:xfrm>
                <a:off x="6229971" y="2239572"/>
                <a:ext cx="1979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1157D32-469F-5BC6-9DC5-5806C44CB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971" y="2239572"/>
                <a:ext cx="197938" cy="276999"/>
              </a:xfrm>
              <a:prstGeom prst="rect">
                <a:avLst/>
              </a:prstGeom>
              <a:blipFill>
                <a:blip r:embed="rId6"/>
                <a:stretch>
                  <a:fillRect l="-28125" r="-25000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C4AB191-5CF2-04CD-51A0-3F62ECD9F99E}"/>
                  </a:ext>
                </a:extLst>
              </p:cNvPr>
              <p:cNvSpPr txBox="1"/>
              <p:nvPr/>
            </p:nvSpPr>
            <p:spPr>
              <a:xfrm>
                <a:off x="10971237" y="4017862"/>
                <a:ext cx="1803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C4AB191-5CF2-04CD-51A0-3F62ECD9F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1237" y="4017862"/>
                <a:ext cx="180306" cy="276999"/>
              </a:xfrm>
              <a:prstGeom prst="rect">
                <a:avLst/>
              </a:prstGeom>
              <a:blipFill>
                <a:blip r:embed="rId7"/>
                <a:stretch>
                  <a:fillRect l="-17241" r="-13793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B0D7DA1-4D00-6752-7837-DDEC0292CA51}"/>
              </a:ext>
            </a:extLst>
          </p:cNvPr>
          <p:cNvSpPr/>
          <p:nvPr/>
        </p:nvSpPr>
        <p:spPr>
          <a:xfrm>
            <a:off x="10227426" y="4096986"/>
            <a:ext cx="106878" cy="118752"/>
          </a:xfrm>
          <a:prstGeom prst="rect">
            <a:avLst/>
          </a:prstGeom>
          <a:noFill/>
          <a:ln w="28575">
            <a:solidFill>
              <a:srgbClr val="505053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ED3CEBA-E130-5610-8DB6-AE38D6BEFB75}"/>
                  </a:ext>
                </a:extLst>
              </p:cNvPr>
              <p:cNvSpPr txBox="1"/>
              <p:nvPr/>
            </p:nvSpPr>
            <p:spPr>
              <a:xfrm>
                <a:off x="10426338" y="2014937"/>
                <a:ext cx="2124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ED3CEBA-E130-5610-8DB6-AE38D6BEF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6338" y="2014937"/>
                <a:ext cx="212430" cy="276999"/>
              </a:xfrm>
              <a:prstGeom prst="rect">
                <a:avLst/>
              </a:prstGeom>
              <a:blipFill>
                <a:blip r:embed="rId8"/>
                <a:stretch>
                  <a:fillRect l="-22857" r="-2285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BD7F7EF-4B37-1108-9FFF-2235A5F501C9}"/>
              </a:ext>
            </a:extLst>
          </p:cNvPr>
          <p:cNvCxnSpPr>
            <a:cxnSpLocks/>
          </p:cNvCxnSpPr>
          <p:nvPr/>
        </p:nvCxnSpPr>
        <p:spPr>
          <a:xfrm>
            <a:off x="6682164" y="4215738"/>
            <a:ext cx="42723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8B8E203-8C4A-95BC-791E-7D163BB2DF4A}"/>
                  </a:ext>
                </a:extLst>
              </p:cNvPr>
              <p:cNvSpPr txBox="1"/>
              <p:nvPr/>
            </p:nvSpPr>
            <p:spPr>
              <a:xfrm>
                <a:off x="10426338" y="3182556"/>
                <a:ext cx="282770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8B8E203-8C4A-95BC-791E-7D163BB2D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6338" y="3182556"/>
                <a:ext cx="282770" cy="298928"/>
              </a:xfrm>
              <a:prstGeom prst="rect">
                <a:avLst/>
              </a:prstGeom>
              <a:blipFill>
                <a:blip r:embed="rId9"/>
                <a:stretch>
                  <a:fillRect l="-17021" r="-6383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EF906A7-A4B7-B3F3-DA8D-F3B27FE289AB}"/>
                  </a:ext>
                </a:extLst>
              </p:cNvPr>
              <p:cNvSpPr txBox="1"/>
              <p:nvPr/>
            </p:nvSpPr>
            <p:spPr>
              <a:xfrm>
                <a:off x="8383519" y="5254968"/>
                <a:ext cx="264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EF906A7-A4B7-B3F3-DA8D-F3B27FE28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519" y="5254968"/>
                <a:ext cx="264751" cy="276999"/>
              </a:xfrm>
              <a:prstGeom prst="rect">
                <a:avLst/>
              </a:prstGeom>
              <a:blipFill>
                <a:blip r:embed="rId10"/>
                <a:stretch>
                  <a:fillRect l="-18182" r="-2273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2" name="3D Model 51" descr="Camera">
                <a:extLst>
                  <a:ext uri="{FF2B5EF4-FFF2-40B4-BE49-F238E27FC236}">
                    <a16:creationId xmlns:a16="http://schemas.microsoft.com/office/drawing/2014/main" id="{35BE36E6-8382-D447-19ED-9DDC74C9665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65492377"/>
                  </p:ext>
                </p:extLst>
              </p:nvPr>
            </p:nvGraphicFramePr>
            <p:xfrm>
              <a:off x="5961662" y="3861411"/>
              <a:ext cx="976300" cy="602418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976300" cy="602418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348234" ay="3936010" az="-317325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0613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2" name="3D Model 51" descr="Camera">
                <a:extLst>
                  <a:ext uri="{FF2B5EF4-FFF2-40B4-BE49-F238E27FC236}">
                    <a16:creationId xmlns:a16="http://schemas.microsoft.com/office/drawing/2014/main" id="{35BE36E6-8382-D447-19ED-9DDC74C966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61662" y="3861411"/>
                <a:ext cx="976300" cy="602418"/>
              </a:xfrm>
              <a:prstGeom prst="rect">
                <a:avLst/>
              </a:prstGeom>
            </p:spPr>
          </p:pic>
        </mc:Fallback>
      </mc:AlternateContent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06053A43-1D42-AC81-E217-D79135A7B140}"/>
              </a:ext>
            </a:extLst>
          </p:cNvPr>
          <p:cNvSpPr/>
          <p:nvPr/>
        </p:nvSpPr>
        <p:spPr>
          <a:xfrm>
            <a:off x="6724206" y="2291936"/>
            <a:ext cx="3610098" cy="1923803"/>
          </a:xfrm>
          <a:prstGeom prst="triangle">
            <a:avLst>
              <a:gd name="adj" fmla="val 100000"/>
            </a:avLst>
          </a:prstGeom>
          <a:noFill/>
          <a:ln w="28575">
            <a:solidFill>
              <a:srgbClr val="505053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B53F940-7EBD-226C-B74B-E9E62F620859}"/>
              </a:ext>
            </a:extLst>
          </p:cNvPr>
          <p:cNvSpPr/>
          <p:nvPr/>
        </p:nvSpPr>
        <p:spPr>
          <a:xfrm>
            <a:off x="8583343" y="3091291"/>
            <a:ext cx="158833" cy="17227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60726C5-D4D6-40EF-D57F-501889729A2A}"/>
              </a:ext>
            </a:extLst>
          </p:cNvPr>
          <p:cNvCxnSpPr>
            <a:cxnSpLocks/>
          </p:cNvCxnSpPr>
          <p:nvPr/>
        </p:nvCxnSpPr>
        <p:spPr>
          <a:xfrm flipH="1">
            <a:off x="8742176" y="2298895"/>
            <a:ext cx="1565357" cy="843635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57D1430A-89B0-83B3-CF9F-BE0A25C6BD25}"/>
              </a:ext>
            </a:extLst>
          </p:cNvPr>
          <p:cNvSpPr/>
          <p:nvPr/>
        </p:nvSpPr>
        <p:spPr>
          <a:xfrm>
            <a:off x="10254887" y="2205800"/>
            <a:ext cx="158833" cy="17227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808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/>
      <p:bldP spid="23" grpId="0"/>
      <p:bldP spid="28" grpId="0" animBg="1"/>
      <p:bldP spid="30" grpId="0"/>
      <p:bldP spid="58" grpId="0" animBg="1"/>
    </p:bld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7749</TotalTime>
  <Words>1235</Words>
  <Application>Microsoft Office PowerPoint</Application>
  <PresentationFormat>Widescreen</PresentationFormat>
  <Paragraphs>156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Cambria Math</vt:lpstr>
      <vt:lpstr>Century Schoolbook</vt:lpstr>
      <vt:lpstr>Wingdings 2</vt:lpstr>
      <vt:lpstr>View</vt:lpstr>
      <vt:lpstr>Перспективна Проєкція</vt:lpstr>
      <vt:lpstr>3D Зображення</vt:lpstr>
      <vt:lpstr>3D Зображення</vt:lpstr>
      <vt:lpstr>План</vt:lpstr>
      <vt:lpstr>Що таке Перспектив?</vt:lpstr>
      <vt:lpstr>Що є Перспектив?</vt:lpstr>
      <vt:lpstr>Що є Перспектив?</vt:lpstr>
      <vt:lpstr>Перспективна Проєкція</vt:lpstr>
      <vt:lpstr>Перспективна Проєкція</vt:lpstr>
      <vt:lpstr>Перспективна Проєкція</vt:lpstr>
      <vt:lpstr>Перспективна Проєкція</vt:lpstr>
      <vt:lpstr>Перспективна Проєкція</vt:lpstr>
      <vt:lpstr>Перетворення точок до монітора</vt:lpstr>
      <vt:lpstr>Перетворення точок до монітора</vt:lpstr>
      <vt:lpstr>Перетворення точок до монітора</vt:lpstr>
      <vt:lpstr>NDC до Координати Пікселів</vt:lpstr>
      <vt:lpstr>NDC до Координати Пікселів</vt:lpstr>
      <vt:lpstr>NDC до Координати Пікселів</vt:lpstr>
      <vt:lpstr>Кодуємо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Перспективна Проєкція</dc:title>
  <dc:creator>Szlachtycz, Ihor</dc:creator>
  <cp:lastModifiedBy>Michael Smith</cp:lastModifiedBy>
  <cp:revision>21</cp:revision>
  <dcterms:created xsi:type="dcterms:W3CDTF">2022-06-14T01:08:43Z</dcterms:created>
  <dcterms:modified xsi:type="dcterms:W3CDTF">2023-02-25T22:59:41Z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Theme:8</vt:lpwstr>
  </property>
  <property fmtid="{D5CDD505-2E9C-101B-9397-08002B2CF9AE}" pid="3" name="ClassificationContentMarkingHeaderText">
    <vt:lpwstr>[AMD Official Use Only - General]</vt:lpwstr>
  </property>
  <property fmtid="{D5CDD505-2E9C-101B-9397-08002B2CF9AE}" pid="4" name="MSIP_Label_64e4cbe8-b4f6-45dc-bcba-6123dfd2d8bf_Enabled">
    <vt:lpwstr>true</vt:lpwstr>
  </property>
  <property fmtid="{D5CDD505-2E9C-101B-9397-08002B2CF9AE}" pid="5" name="MSIP_Label_64e4cbe8-b4f6-45dc-bcba-6123dfd2d8bf_SetDate">
    <vt:lpwstr>2022-06-14T01:09:08Z</vt:lpwstr>
  </property>
  <property fmtid="{D5CDD505-2E9C-101B-9397-08002B2CF9AE}" pid="6" name="MSIP_Label_64e4cbe8-b4f6-45dc-bcba-6123dfd2d8bf_Method">
    <vt:lpwstr>Privileged</vt:lpwstr>
  </property>
  <property fmtid="{D5CDD505-2E9C-101B-9397-08002B2CF9AE}" pid="7" name="MSIP_Label_64e4cbe8-b4f6-45dc-bcba-6123dfd2d8bf_Name">
    <vt:lpwstr>Non-Business-AIP 2.0</vt:lpwstr>
  </property>
  <property fmtid="{D5CDD505-2E9C-101B-9397-08002B2CF9AE}" pid="8" name="MSIP_Label_64e4cbe8-b4f6-45dc-bcba-6123dfd2d8bf_SiteId">
    <vt:lpwstr>3dd8961f-e488-4e60-8e11-a82d994e183d</vt:lpwstr>
  </property>
  <property fmtid="{D5CDD505-2E9C-101B-9397-08002B2CF9AE}" pid="9" name="MSIP_Label_64e4cbe8-b4f6-45dc-bcba-6123dfd2d8bf_ActionId">
    <vt:lpwstr>4c4738cf-0ee2-47c6-9da9-20460491284e</vt:lpwstr>
  </property>
  <property fmtid="{D5CDD505-2E9C-101B-9397-08002B2CF9AE}" pid="10" name="MSIP_Label_64e4cbe8-b4f6-45dc-bcba-6123dfd2d8bf_ContentBits">
    <vt:lpwstr>0</vt:lpwstr>
  </property>
</Properties>
</file>